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44"/>
  </p:notesMasterIdLst>
  <p:handoutMasterIdLst>
    <p:handoutMasterId r:id="rId45"/>
  </p:handoutMasterIdLst>
  <p:sldIdLst>
    <p:sldId id="1276" r:id="rId3"/>
    <p:sldId id="1930" r:id="rId4"/>
    <p:sldId id="1931" r:id="rId5"/>
    <p:sldId id="1909" r:id="rId6"/>
    <p:sldId id="283" r:id="rId7"/>
    <p:sldId id="337" r:id="rId8"/>
    <p:sldId id="297" r:id="rId9"/>
    <p:sldId id="1910" r:id="rId10"/>
    <p:sldId id="322" r:id="rId11"/>
    <p:sldId id="276" r:id="rId12"/>
    <p:sldId id="304" r:id="rId13"/>
    <p:sldId id="330" r:id="rId14"/>
    <p:sldId id="258" r:id="rId15"/>
    <p:sldId id="1906" r:id="rId16"/>
    <p:sldId id="1907" r:id="rId17"/>
    <p:sldId id="1908" r:id="rId18"/>
    <p:sldId id="311" r:id="rId19"/>
    <p:sldId id="1898" r:id="rId20"/>
    <p:sldId id="339" r:id="rId21"/>
    <p:sldId id="321" r:id="rId22"/>
    <p:sldId id="318" r:id="rId23"/>
    <p:sldId id="306" r:id="rId24"/>
    <p:sldId id="312" r:id="rId25"/>
    <p:sldId id="313" r:id="rId26"/>
    <p:sldId id="307" r:id="rId27"/>
    <p:sldId id="336" r:id="rId28"/>
    <p:sldId id="295" r:id="rId29"/>
    <p:sldId id="1905" r:id="rId30"/>
    <p:sldId id="1353" r:id="rId31"/>
    <p:sldId id="317" r:id="rId32"/>
    <p:sldId id="1902" r:id="rId33"/>
    <p:sldId id="329" r:id="rId34"/>
    <p:sldId id="269" r:id="rId35"/>
    <p:sldId id="1903" r:id="rId36"/>
    <p:sldId id="316" r:id="rId37"/>
    <p:sldId id="328" r:id="rId38"/>
    <p:sldId id="327" r:id="rId39"/>
    <p:sldId id="325" r:id="rId40"/>
    <p:sldId id="280" r:id="rId41"/>
    <p:sldId id="326" r:id="rId42"/>
    <p:sldId id="32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ten Kate" initials="KtK" lastIdx="1" clrIdx="0">
    <p:extLst>
      <p:ext uri="{19B8F6BF-5375-455C-9EA6-DF929625EA0E}">
        <p15:presenceInfo xmlns:p15="http://schemas.microsoft.com/office/powerpoint/2012/main" userId="699bd6b92490cd22" providerId="Windows Live"/>
      </p:ext>
    </p:extLst>
  </p:cmAuthor>
  <p:cmAuthor id="2" name="Amrei Von Hase" initials="avh" lastIdx="8" clrIdx="1"/>
  <p:cmAuthor id="3" name="Amrei von Hase" initials="AvH" lastIdx="51" clrIdx="2">
    <p:extLst>
      <p:ext uri="{19B8F6BF-5375-455C-9EA6-DF929625EA0E}">
        <p15:presenceInfo xmlns:p15="http://schemas.microsoft.com/office/powerpoint/2012/main" userId="S-1-5-21-1663678848-3357185033-1859186257-1129" providerId="AD"/>
      </p:ext>
    </p:extLst>
  </p:cmAuthor>
  <p:cmAuthor id="4" name="Kerry ten Kate" initials="KtK [2]" lastIdx="1" clrIdx="3">
    <p:extLst>
      <p:ext uri="{19B8F6BF-5375-455C-9EA6-DF929625EA0E}">
        <p15:presenceInfo xmlns:p15="http://schemas.microsoft.com/office/powerpoint/2012/main" userId="S::ktenkate@forest-trends.org::67650bd9-cb32-4116-a6be-54fa68142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A32"/>
    <a:srgbClr val="CC0000"/>
    <a:srgbClr val="009999"/>
    <a:srgbClr val="CC6600"/>
    <a:srgbClr val="D18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58" autoAdjust="0"/>
    <p:restoredTop sz="91383" autoAdjust="0"/>
  </p:normalViewPr>
  <p:slideViewPr>
    <p:cSldViewPr snapToGrid="0">
      <p:cViewPr varScale="1">
        <p:scale>
          <a:sx n="80" d="100"/>
          <a:sy n="80" d="100"/>
        </p:scale>
        <p:origin x="148" y="52"/>
      </p:cViewPr>
      <p:guideLst>
        <p:guide orient="horz" pos="2136"/>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47" d="100"/>
          <a:sy n="47" d="100"/>
        </p:scale>
        <p:origin x="271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8A64B0-8820-4446-B3FC-6DCE973207B7}" type="datetimeFigureOut">
              <a:rPr lang="en-US" smtClean="0"/>
              <a:t>2/17/2020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6DBFDE-8350-4B9E-8EB9-12048A222405}" type="slidenum">
              <a:rPr lang="en-US" smtClean="0"/>
              <a:t>‹#›</a:t>
            </a:fld>
            <a:endParaRPr lang="en-US"/>
          </a:p>
        </p:txBody>
      </p:sp>
    </p:spTree>
    <p:extLst>
      <p:ext uri="{BB962C8B-B14F-4D97-AF65-F5344CB8AC3E}">
        <p14:creationId xmlns:p14="http://schemas.microsoft.com/office/powerpoint/2010/main" val="10864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02FDA-DE64-40F6-8637-324925CF600C}" type="datetimeFigureOut">
              <a:rPr lang="en-GB" smtClean="0"/>
              <a:t>17/02/2020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DAD05-9F8E-438F-8658-A195C587F6E1}" type="slidenum">
              <a:rPr lang="en-GB" smtClean="0"/>
              <a:t>‹#›</a:t>
            </a:fld>
            <a:endParaRPr lang="en-GB"/>
          </a:p>
        </p:txBody>
      </p:sp>
    </p:spTree>
    <p:extLst>
      <p:ext uri="{BB962C8B-B14F-4D97-AF65-F5344CB8AC3E}">
        <p14:creationId xmlns:p14="http://schemas.microsoft.com/office/powerpoint/2010/main" val="339944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a:t>
            </a:fld>
            <a:endParaRPr lang="en-GB"/>
          </a:p>
        </p:txBody>
      </p:sp>
    </p:spTree>
    <p:extLst>
      <p:ext uri="{BB962C8B-B14F-4D97-AF65-F5344CB8AC3E}">
        <p14:creationId xmlns:p14="http://schemas.microsoft.com/office/powerpoint/2010/main" val="214396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6AD1F5B-F55A-2F4E-A216-D381D46BD62C}" type="slidenum">
              <a:rPr lang="en-AU"/>
              <a:pPr/>
              <a:t>10</a:t>
            </a:fld>
            <a:endParaRPr lang="en-AU" dirty="0"/>
          </a:p>
        </p:txBody>
      </p:sp>
      <p:sp>
        <p:nvSpPr>
          <p:cNvPr id="45059" name="Rectangle 2"/>
          <p:cNvSpPr>
            <a:spLocks noGrp="1" noRot="1" noChangeAspect="1" noChangeArrowheads="1" noTextEdit="1"/>
          </p:cNvSpPr>
          <p:nvPr>
            <p:ph type="sldImg"/>
          </p:nvPr>
        </p:nvSpPr>
        <p:spPr>
          <a:xfrm>
            <a:off x="26988" y="744538"/>
            <a:ext cx="6616700" cy="3722687"/>
          </a:xfrm>
          <a:ln/>
        </p:spPr>
      </p:sp>
      <p:sp>
        <p:nvSpPr>
          <p:cNvPr id="45060" name="Rectangle 3"/>
          <p:cNvSpPr>
            <a:spLocks noGrp="1" noChangeArrowheads="1"/>
          </p:cNvSpPr>
          <p:nvPr>
            <p:ph type="body" idx="1"/>
          </p:nvPr>
        </p:nvSpPr>
        <p:spPr>
          <a:noFill/>
          <a:ln/>
        </p:spPr>
        <p:txBody>
          <a:bodyPr/>
          <a:lstStyle/>
          <a:p>
            <a:endParaRPr lang="en-AU" dirty="0"/>
          </a:p>
          <a:p>
            <a:pPr>
              <a:spcAft>
                <a:spcPts val="600"/>
              </a:spcAft>
            </a:pPr>
            <a:r>
              <a:rPr lang="en-AU" dirty="0"/>
              <a:t>This illustrates the loss of vegetation quality</a:t>
            </a:r>
          </a:p>
          <a:p>
            <a:pPr>
              <a:spcBef>
                <a:spcPct val="0"/>
              </a:spcBef>
              <a:spcAft>
                <a:spcPts val="600"/>
              </a:spcAft>
            </a:pPr>
            <a:r>
              <a:rPr lang="en-AU" dirty="0"/>
              <a:t>The large trees remain, but the native understory has been replaced by cropping and grazing</a:t>
            </a:r>
          </a:p>
          <a:p>
            <a:r>
              <a:rPr lang="en-AU" dirty="0"/>
              <a:t>In the absence of protection, the trees will eventually also be lost due to the absence of recruitment of new trees</a:t>
            </a:r>
          </a:p>
          <a:p>
            <a:r>
              <a:rPr lang="en-AU" dirty="0"/>
              <a:t>Regulations were introduced in response to this ongoing loss of biodiversity</a:t>
            </a:r>
          </a:p>
        </p:txBody>
      </p:sp>
    </p:spTree>
    <p:extLst>
      <p:ext uri="{BB962C8B-B14F-4D97-AF65-F5344CB8AC3E}">
        <p14:creationId xmlns:p14="http://schemas.microsoft.com/office/powerpoint/2010/main" val="279405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xfrm>
            <a:off x="26988" y="744538"/>
            <a:ext cx="6616700" cy="3722687"/>
          </a:xfrm>
          <a:ln/>
        </p:spPr>
      </p:sp>
      <p:sp>
        <p:nvSpPr>
          <p:cNvPr id="49155" name="Notes Placeholder 2"/>
          <p:cNvSpPr>
            <a:spLocks noGrp="1"/>
          </p:cNvSpPr>
          <p:nvPr>
            <p:ph type="body" idx="1"/>
          </p:nvPr>
        </p:nvSpPr>
        <p:spPr>
          <a:xfrm>
            <a:off x="820738" y="4735513"/>
            <a:ext cx="4891087" cy="4467225"/>
          </a:xfrm>
          <a:noFill/>
          <a:ln/>
        </p:spPr>
        <p:txBody>
          <a:bodyPr/>
          <a:lstStyle/>
          <a:p>
            <a:endParaRPr lang="en-US" dirty="0"/>
          </a:p>
          <a:p>
            <a:pPr>
              <a:spcAft>
                <a:spcPts val="600"/>
              </a:spcAft>
            </a:pPr>
            <a:r>
              <a:rPr lang="en-US" dirty="0"/>
              <a:t>The regulation is based on control of the clearance of native vegetation.  In this context, native vegetation is surrogate for biodiversity.</a:t>
            </a:r>
          </a:p>
          <a:p>
            <a:pPr>
              <a:spcAft>
                <a:spcPts val="1200"/>
              </a:spcAft>
            </a:pPr>
            <a:r>
              <a:rPr lang="en-AU" dirty="0"/>
              <a:t>A planning permit is required to clear native vegetation.</a:t>
            </a:r>
          </a:p>
          <a:p>
            <a:r>
              <a:rPr lang="en-AU" dirty="0"/>
              <a:t>Assessment of permit applications based on:</a:t>
            </a:r>
          </a:p>
          <a:p>
            <a:pPr lvl="1">
              <a:buFont typeface="Lucida Grande" pitchFamily="-65" charset="0"/>
              <a:buChar char="−"/>
            </a:pPr>
            <a:r>
              <a:rPr lang="en-AU" dirty="0"/>
              <a:t>the biodiversity significance of the impact </a:t>
            </a:r>
          </a:p>
          <a:p>
            <a:pPr lvl="1">
              <a:spcAft>
                <a:spcPts val="1200"/>
              </a:spcAft>
              <a:buFont typeface="Lucida Grande" pitchFamily="-65" charset="0"/>
              <a:buChar char="−"/>
            </a:pPr>
            <a:r>
              <a:rPr lang="en-AU" dirty="0"/>
              <a:t>land protection impacts (water quality, soil erosion,……)</a:t>
            </a:r>
          </a:p>
          <a:p>
            <a:pPr>
              <a:spcAft>
                <a:spcPts val="1200"/>
              </a:spcAft>
            </a:pPr>
            <a:r>
              <a:rPr lang="en-AU" dirty="0"/>
              <a:t>Applications must demonstrate ‘avoid’ and ‘minimise’ steps.</a:t>
            </a:r>
          </a:p>
          <a:p>
            <a:r>
              <a:rPr lang="en-AU" dirty="0"/>
              <a:t>The permit (if granted)  requires an </a:t>
            </a:r>
            <a:r>
              <a:rPr lang="en-AU" b="1" dirty="0"/>
              <a:t>offset</a:t>
            </a:r>
            <a:r>
              <a:rPr lang="en-AU" dirty="0"/>
              <a:t>.  </a:t>
            </a:r>
          </a:p>
          <a:p>
            <a:pPr>
              <a:spcAft>
                <a:spcPts val="600"/>
              </a:spcAft>
            </a:pPr>
            <a:endParaRPr lang="en-US" dirty="0"/>
          </a:p>
          <a:p>
            <a:r>
              <a:rPr lang="en-US" dirty="0"/>
              <a:t> </a:t>
            </a:r>
          </a:p>
        </p:txBody>
      </p:sp>
      <p:sp>
        <p:nvSpPr>
          <p:cNvPr id="49156" name="Slide Number Placeholder 3"/>
          <p:cNvSpPr>
            <a:spLocks noGrp="1"/>
          </p:cNvSpPr>
          <p:nvPr>
            <p:ph type="sldNum" sz="quarter" idx="5"/>
          </p:nvPr>
        </p:nvSpPr>
        <p:spPr>
          <a:noFill/>
        </p:spPr>
        <p:txBody>
          <a:bodyPr/>
          <a:lstStyle/>
          <a:p>
            <a:fld id="{FE00E9AD-ED55-2145-B3FB-764A4E7B3C84}" type="slidenum">
              <a:rPr lang="en-AU" smtClean="0"/>
              <a:pPr/>
              <a:t>11</a:t>
            </a:fld>
            <a:endParaRPr lang="en-AU" dirty="0"/>
          </a:p>
        </p:txBody>
      </p:sp>
    </p:spTree>
    <p:extLst>
      <p:ext uri="{BB962C8B-B14F-4D97-AF65-F5344CB8AC3E}">
        <p14:creationId xmlns:p14="http://schemas.microsoft.com/office/powerpoint/2010/main" val="249040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xfrm>
            <a:off x="26988" y="744538"/>
            <a:ext cx="6616700" cy="3722687"/>
          </a:xfrm>
          <a:ln/>
        </p:spPr>
      </p:sp>
      <p:sp>
        <p:nvSpPr>
          <p:cNvPr id="47107" name="Notes Placeholder 2"/>
          <p:cNvSpPr>
            <a:spLocks noGrp="1"/>
          </p:cNvSpPr>
          <p:nvPr>
            <p:ph type="body" idx="1"/>
          </p:nvPr>
        </p:nvSpPr>
        <p:spPr>
          <a:noFill/>
          <a:ln/>
        </p:spPr>
        <p:txBody>
          <a:bodyPr/>
          <a:lstStyle/>
          <a:p>
            <a:pPr>
              <a:spcAft>
                <a:spcPts val="600"/>
              </a:spcAft>
            </a:pPr>
            <a:r>
              <a:rPr lang="en-US"/>
              <a:t>Some activities are exempt from the requirement to apply for a permit.</a:t>
            </a:r>
          </a:p>
          <a:p>
            <a:r>
              <a:rPr lang="en-US"/>
              <a:t>These include such activities as:</a:t>
            </a:r>
          </a:p>
          <a:p>
            <a:pPr lvl="1">
              <a:buFont typeface="Lucida Grande" pitchFamily="-65" charset="0"/>
              <a:buChar char="−"/>
            </a:pPr>
            <a:r>
              <a:rPr lang="en-US"/>
              <a:t> clearing for fire breaks around property;</a:t>
            </a:r>
          </a:p>
          <a:p>
            <a:pPr lvl="1">
              <a:buFont typeface="Lucida Grande" pitchFamily="-65" charset="0"/>
              <a:buChar char="−"/>
            </a:pPr>
            <a:r>
              <a:rPr lang="en-US"/>
              <a:t> clearing for fence lines along property boundaries; and </a:t>
            </a:r>
          </a:p>
          <a:p>
            <a:pPr lvl="1">
              <a:spcAft>
                <a:spcPts val="600"/>
              </a:spcAft>
              <a:buFont typeface="Lucida Grande" pitchFamily="-65" charset="0"/>
              <a:buChar char="−"/>
            </a:pPr>
            <a:r>
              <a:rPr lang="en-US"/>
              <a:t> clearing for emergency works around power lines and the like.</a:t>
            </a:r>
          </a:p>
          <a:p>
            <a:r>
              <a:rPr lang="en-US"/>
              <a:t>In the first instance permit applications are made to local government.</a:t>
            </a:r>
          </a:p>
          <a:p>
            <a:r>
              <a:rPr lang="en-US"/>
              <a:t>Applications involving small impacts are assessed by the local government, while the remainder are referred to the State government agency for assessment.</a:t>
            </a:r>
          </a:p>
          <a:p>
            <a:endParaRPr lang="en-US"/>
          </a:p>
          <a:p>
            <a:r>
              <a:rPr lang="en-US"/>
              <a:t>Large projects subject to EIA are also assessed by the State agency. </a:t>
            </a:r>
          </a:p>
          <a:p>
            <a:r>
              <a:rPr lang="en-US"/>
              <a:t>    </a:t>
            </a:r>
          </a:p>
        </p:txBody>
      </p:sp>
      <p:sp>
        <p:nvSpPr>
          <p:cNvPr id="47108" name="Slide Number Placeholder 3"/>
          <p:cNvSpPr>
            <a:spLocks noGrp="1"/>
          </p:cNvSpPr>
          <p:nvPr>
            <p:ph type="sldNum" sz="quarter" idx="5"/>
          </p:nvPr>
        </p:nvSpPr>
        <p:spPr>
          <a:noFill/>
        </p:spPr>
        <p:txBody>
          <a:bodyPr/>
          <a:lstStyle/>
          <a:p>
            <a:fld id="{02397E80-FC31-DD47-8542-1F99001FED4C}" type="slidenum">
              <a:rPr lang="en-AU" smtClean="0"/>
              <a:pPr/>
              <a:t>12</a:t>
            </a:fld>
            <a:endParaRPr lang="en-AU"/>
          </a:p>
        </p:txBody>
      </p:sp>
    </p:spTree>
    <p:extLst>
      <p:ext uri="{BB962C8B-B14F-4D97-AF65-F5344CB8AC3E}">
        <p14:creationId xmlns:p14="http://schemas.microsoft.com/office/powerpoint/2010/main" val="337560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E9D85FF-7E29-B045-9D7F-D0195C8ED311}" type="slidenum">
              <a:rPr lang="en-AU"/>
              <a:pPr/>
              <a:t>13</a:t>
            </a:fld>
            <a:endParaRPr lang="en-AU"/>
          </a:p>
        </p:txBody>
      </p:sp>
      <p:sp>
        <p:nvSpPr>
          <p:cNvPr id="51203" name="Rectangle 2"/>
          <p:cNvSpPr>
            <a:spLocks noGrp="1" noRot="1" noChangeAspect="1" noChangeArrowheads="1" noTextEdit="1"/>
          </p:cNvSpPr>
          <p:nvPr>
            <p:ph type="sldImg"/>
          </p:nvPr>
        </p:nvSpPr>
        <p:spPr>
          <a:xfrm>
            <a:off x="26988" y="744538"/>
            <a:ext cx="6616700" cy="3722687"/>
          </a:xfrm>
          <a:ln/>
        </p:spPr>
      </p:sp>
      <p:sp>
        <p:nvSpPr>
          <p:cNvPr id="51204" name="Rectangle 3"/>
          <p:cNvSpPr>
            <a:spLocks noGrp="1" noChangeArrowheads="1"/>
          </p:cNvSpPr>
          <p:nvPr>
            <p:ph type="body" idx="1"/>
          </p:nvPr>
        </p:nvSpPr>
        <p:spPr>
          <a:noFill/>
          <a:ln/>
        </p:spPr>
        <p:txBody>
          <a:bodyPr/>
          <a:lstStyle/>
          <a:p>
            <a:pPr>
              <a:spcBef>
                <a:spcPct val="45000"/>
              </a:spcBef>
              <a:spcAft>
                <a:spcPts val="1800"/>
              </a:spcAft>
            </a:pPr>
            <a:endParaRPr lang="en-AU"/>
          </a:p>
          <a:p>
            <a:pPr>
              <a:spcBef>
                <a:spcPct val="45000"/>
              </a:spcBef>
              <a:spcAft>
                <a:spcPts val="1800"/>
              </a:spcAft>
            </a:pPr>
            <a:r>
              <a:rPr lang="en-AU"/>
              <a:t>The nature and size of the offset is set by Native Vegetation Management Framework policy  - a statutory document.  The main features of the Framework are:</a:t>
            </a:r>
          </a:p>
          <a:p>
            <a:pPr lvl="1">
              <a:spcBef>
                <a:spcPts val="1075"/>
              </a:spcBef>
              <a:buFontTx/>
              <a:buChar char="•"/>
            </a:pPr>
            <a:r>
              <a:rPr lang="en-AU"/>
              <a:t> offsets must meet the principle of No Net Loss </a:t>
            </a:r>
          </a:p>
          <a:p>
            <a:pPr lvl="1">
              <a:spcBef>
                <a:spcPts val="1075"/>
              </a:spcBef>
              <a:buFontTx/>
              <a:buChar char="•"/>
            </a:pPr>
            <a:r>
              <a:rPr lang="en-AU"/>
              <a:t> offsets are secure and ongoing</a:t>
            </a:r>
          </a:p>
          <a:p>
            <a:pPr lvl="1">
              <a:spcBef>
                <a:spcPts val="1075"/>
              </a:spcBef>
              <a:buFontTx/>
              <a:buChar char="•"/>
            </a:pPr>
            <a:r>
              <a:rPr lang="en-AU"/>
              <a:t> a quality/area metric is specified - called habitat hectares</a:t>
            </a:r>
          </a:p>
          <a:p>
            <a:pPr lvl="1">
              <a:spcBef>
                <a:spcPts val="1075"/>
              </a:spcBef>
              <a:buFontTx/>
              <a:buChar char="•"/>
            </a:pPr>
            <a:r>
              <a:rPr lang="en-AU"/>
              <a:t> like for like rules apply for losses and offsets</a:t>
            </a:r>
          </a:p>
          <a:p>
            <a:pPr lvl="1">
              <a:spcBef>
                <a:spcPts val="1075"/>
              </a:spcBef>
              <a:buFontTx/>
              <a:buChar char="•"/>
            </a:pPr>
            <a:r>
              <a:rPr lang="en-AU"/>
              <a:t> the requirements for offsets vary according to  biodiversity importance – in the Framework this is referred to as </a:t>
            </a:r>
            <a:r>
              <a:rPr lang="en-AU" b="1"/>
              <a:t>Conservation Significance   </a:t>
            </a:r>
          </a:p>
        </p:txBody>
      </p:sp>
    </p:spTree>
    <p:extLst>
      <p:ext uri="{BB962C8B-B14F-4D97-AF65-F5344CB8AC3E}">
        <p14:creationId xmlns:p14="http://schemas.microsoft.com/office/powerpoint/2010/main" val="331811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415925" y="708025"/>
            <a:ext cx="6408738" cy="3605213"/>
          </a:xfrm>
          <a:ln/>
        </p:spPr>
      </p:sp>
      <p:sp>
        <p:nvSpPr>
          <p:cNvPr id="51203" name="Rectangle 3"/>
          <p:cNvSpPr>
            <a:spLocks noGrp="1" noChangeArrowheads="1"/>
          </p:cNvSpPr>
          <p:nvPr>
            <p:ph type="body" idx="1"/>
          </p:nvPr>
        </p:nvSpPr>
        <p:spPr>
          <a:xfrm>
            <a:off x="975128" y="4561838"/>
            <a:ext cx="5368427" cy="4340730"/>
          </a:xfrm>
          <a:noFill/>
          <a:ln/>
        </p:spPr>
        <p:txBody>
          <a:bodyPr/>
          <a:lstStyle/>
          <a:p>
            <a:r>
              <a:rPr lang="en-US" sz="1700" dirty="0">
                <a:latin typeface="Times" pitchFamily="-96" charset="0"/>
                <a:ea typeface="ＭＳ Ｐゴシック" pitchFamily="-96" charset="-128"/>
                <a:cs typeface="ＭＳ Ｐゴシック" pitchFamily="-96" charset="-128"/>
              </a:rPr>
              <a:t>.</a:t>
            </a:r>
          </a:p>
          <a:p>
            <a:endParaRPr lang="en-US" sz="1700" dirty="0">
              <a:latin typeface="Times" pitchFamily="-96" charset="0"/>
              <a:ea typeface="ＭＳ Ｐゴシック" pitchFamily="-96" charset="-128"/>
              <a:cs typeface="ＭＳ Ｐゴシック" pitchFamily="-96" charset="-128"/>
            </a:endParaRPr>
          </a:p>
        </p:txBody>
      </p:sp>
    </p:spTree>
    <p:extLst>
      <p:ext uri="{BB962C8B-B14F-4D97-AF65-F5344CB8AC3E}">
        <p14:creationId xmlns:p14="http://schemas.microsoft.com/office/powerpoint/2010/main" val="71156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455613" y="736600"/>
            <a:ext cx="6407150" cy="3605213"/>
          </a:xfrm>
          <a:ln/>
        </p:spPr>
      </p:sp>
      <p:sp>
        <p:nvSpPr>
          <p:cNvPr id="53251" name="Rectangle 3"/>
          <p:cNvSpPr>
            <a:spLocks noGrp="1" noChangeArrowheads="1"/>
          </p:cNvSpPr>
          <p:nvPr>
            <p:ph type="body" idx="1"/>
          </p:nvPr>
        </p:nvSpPr>
        <p:spPr>
          <a:xfrm>
            <a:off x="975128" y="4561838"/>
            <a:ext cx="5368427" cy="4340730"/>
          </a:xfrm>
          <a:noFill/>
          <a:ln/>
        </p:spPr>
        <p:txBody>
          <a:bodyPr/>
          <a:lstStyle/>
          <a:p>
            <a:r>
              <a:rPr lang="en-US" sz="1700" dirty="0">
                <a:latin typeface="Times" pitchFamily="-96" charset="0"/>
                <a:ea typeface="ＭＳ Ｐゴシック" pitchFamily="-96" charset="-128"/>
                <a:cs typeface="ＭＳ Ｐゴシック" pitchFamily="-96" charset="-128"/>
              </a:rPr>
              <a:t> </a:t>
            </a:r>
            <a:endParaRPr lang="en-US" dirty="0">
              <a:latin typeface="Times" pitchFamily="-96" charset="0"/>
              <a:ea typeface="ＭＳ Ｐゴシック" pitchFamily="-96" charset="-128"/>
              <a:cs typeface="ＭＳ Ｐゴシック" pitchFamily="-96" charset="-128"/>
            </a:endParaRPr>
          </a:p>
        </p:txBody>
      </p:sp>
    </p:spTree>
    <p:extLst>
      <p:ext uri="{BB962C8B-B14F-4D97-AF65-F5344CB8AC3E}">
        <p14:creationId xmlns:p14="http://schemas.microsoft.com/office/powerpoint/2010/main" val="230511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455613" y="736600"/>
            <a:ext cx="6407150" cy="3605213"/>
          </a:xfrm>
          <a:ln/>
        </p:spPr>
      </p:sp>
      <p:sp>
        <p:nvSpPr>
          <p:cNvPr id="53251" name="Rectangle 3"/>
          <p:cNvSpPr>
            <a:spLocks noGrp="1" noChangeArrowheads="1"/>
          </p:cNvSpPr>
          <p:nvPr>
            <p:ph type="body" idx="1"/>
          </p:nvPr>
        </p:nvSpPr>
        <p:spPr>
          <a:xfrm>
            <a:off x="975128" y="4561838"/>
            <a:ext cx="5368427" cy="4340730"/>
          </a:xfrm>
          <a:noFill/>
          <a:ln/>
        </p:spPr>
        <p:txBody>
          <a:bodyPr/>
          <a:lstStyle/>
          <a:p>
            <a:r>
              <a:rPr lang="en-US" sz="1700" dirty="0">
                <a:latin typeface="Times" pitchFamily="-96" charset="0"/>
                <a:ea typeface="ＭＳ Ｐゴシック" pitchFamily="-96" charset="-128"/>
                <a:cs typeface="ＭＳ Ｐゴシック" pitchFamily="-96" charset="-128"/>
              </a:rPr>
              <a:t> </a:t>
            </a:r>
            <a:endParaRPr lang="en-US" dirty="0">
              <a:latin typeface="Times" pitchFamily="-96" charset="0"/>
              <a:ea typeface="ＭＳ Ｐゴシック" pitchFamily="-96" charset="-128"/>
              <a:cs typeface="ＭＳ Ｐゴシック" pitchFamily="-96" charset="-128"/>
            </a:endParaRPr>
          </a:p>
        </p:txBody>
      </p:sp>
    </p:spTree>
    <p:extLst>
      <p:ext uri="{BB962C8B-B14F-4D97-AF65-F5344CB8AC3E}">
        <p14:creationId xmlns:p14="http://schemas.microsoft.com/office/powerpoint/2010/main" val="3802090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778250" y="9429750"/>
            <a:ext cx="2890838" cy="496888"/>
          </a:xfrm>
          <a:prstGeom prst="rect">
            <a:avLst/>
          </a:prstGeom>
          <a:noFill/>
          <a:ln w="9525">
            <a:noFill/>
            <a:miter lim="800000"/>
            <a:headEnd/>
            <a:tailEnd/>
          </a:ln>
        </p:spPr>
        <p:txBody>
          <a:bodyPr lIns="91491" tIns="45746" rIns="91491" bIns="45746" anchor="b">
            <a:prstTxWarp prst="textNoShape">
              <a:avLst/>
            </a:prstTxWarp>
          </a:bodyPr>
          <a:lstStyle/>
          <a:p>
            <a:pPr algn="r"/>
            <a:fld id="{19B9CBF4-348E-354B-96DE-83E1175E0729}" type="slidenum">
              <a:rPr lang="en-AU" sz="1200">
                <a:solidFill>
                  <a:schemeClr val="tx1"/>
                </a:solidFill>
                <a:latin typeface="Times New Roman" pitchFamily="-65" charset="0"/>
              </a:rPr>
              <a:pPr algn="r"/>
              <a:t>17</a:t>
            </a:fld>
            <a:endParaRPr lang="en-AU" sz="1200">
              <a:solidFill>
                <a:schemeClr val="tx1"/>
              </a:solidFill>
              <a:latin typeface="Times New Roman" pitchFamily="-65" charset="0"/>
            </a:endParaRPr>
          </a:p>
        </p:txBody>
      </p:sp>
      <p:sp>
        <p:nvSpPr>
          <p:cNvPr id="63491" name="Rectangle 2"/>
          <p:cNvSpPr>
            <a:spLocks noGrp="1" noRot="1" noChangeAspect="1" noChangeArrowheads="1" noTextEdit="1"/>
          </p:cNvSpPr>
          <p:nvPr>
            <p:ph type="sldImg"/>
          </p:nvPr>
        </p:nvSpPr>
        <p:spPr>
          <a:xfrm>
            <a:off x="26988" y="744538"/>
            <a:ext cx="6616700" cy="3722687"/>
          </a:xfrm>
          <a:ln/>
        </p:spPr>
      </p:sp>
      <p:sp>
        <p:nvSpPr>
          <p:cNvPr id="63492" name="Rectangle 3"/>
          <p:cNvSpPr>
            <a:spLocks noGrp="1" noChangeArrowheads="1"/>
          </p:cNvSpPr>
          <p:nvPr>
            <p:ph type="body" idx="1"/>
          </p:nvPr>
        </p:nvSpPr>
        <p:spPr>
          <a:noFill/>
          <a:ln/>
        </p:spPr>
        <p:txBody>
          <a:bodyPr/>
          <a:lstStyle/>
          <a:p>
            <a:r>
              <a:rPr lang="en-AU" dirty="0"/>
              <a:t>The method is based on seven site attributes and three landscape attributes.</a:t>
            </a:r>
          </a:p>
          <a:p>
            <a:r>
              <a:rPr lang="en-AU" dirty="0"/>
              <a:t>The attributes are assessed against a benchmark for each vegetation type.</a:t>
            </a:r>
          </a:p>
          <a:p>
            <a:r>
              <a:rPr lang="en-AU" dirty="0"/>
              <a:t>The biodiversity metric is the product of the site area ( in hectares) and the habitat score – it is called Habitat Hectares.</a:t>
            </a:r>
          </a:p>
          <a:p>
            <a:endParaRPr lang="en-AU" dirty="0"/>
          </a:p>
          <a:p>
            <a:r>
              <a:rPr lang="en-AU" dirty="0"/>
              <a:t>The Habitat hectare metric is used to measure biodiversity losses and gains. </a:t>
            </a:r>
          </a:p>
        </p:txBody>
      </p:sp>
    </p:spTree>
    <p:extLst>
      <p:ext uri="{BB962C8B-B14F-4D97-AF65-F5344CB8AC3E}">
        <p14:creationId xmlns:p14="http://schemas.microsoft.com/office/powerpoint/2010/main" val="1794650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7D29A00-DD77-BE42-8D67-9BD6AEA32D9C}" type="slidenum">
              <a:rPr lang="en-AU"/>
              <a:pPr/>
              <a:t>18</a:t>
            </a:fld>
            <a:endParaRPr lang="en-AU"/>
          </a:p>
        </p:txBody>
      </p:sp>
      <p:sp>
        <p:nvSpPr>
          <p:cNvPr id="75779" name="Rectangle 2"/>
          <p:cNvSpPr>
            <a:spLocks noGrp="1" noRot="1" noChangeAspect="1" noChangeArrowheads="1" noTextEdit="1"/>
          </p:cNvSpPr>
          <p:nvPr>
            <p:ph type="sldImg"/>
          </p:nvPr>
        </p:nvSpPr>
        <p:spPr>
          <a:xfrm>
            <a:off x="26988" y="744538"/>
            <a:ext cx="6616700" cy="3722687"/>
          </a:xfrm>
          <a:ln/>
        </p:spPr>
      </p:sp>
      <p:sp>
        <p:nvSpPr>
          <p:cNvPr id="75780" name="Rectangle 3"/>
          <p:cNvSpPr>
            <a:spLocks noGrp="1" noChangeArrowheads="1"/>
          </p:cNvSpPr>
          <p:nvPr>
            <p:ph type="body" idx="1"/>
          </p:nvPr>
        </p:nvSpPr>
        <p:spPr>
          <a:noFill/>
          <a:ln/>
        </p:spPr>
        <p:txBody>
          <a:bodyPr/>
          <a:lstStyle/>
          <a:p>
            <a:endParaRPr lang="en-AU"/>
          </a:p>
        </p:txBody>
      </p:sp>
    </p:spTree>
    <p:extLst>
      <p:ext uri="{BB962C8B-B14F-4D97-AF65-F5344CB8AC3E}">
        <p14:creationId xmlns:p14="http://schemas.microsoft.com/office/powerpoint/2010/main" val="396664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xfrm>
            <a:off x="26988" y="744538"/>
            <a:ext cx="6616700" cy="3722687"/>
          </a:xfrm>
          <a:ln/>
        </p:spPr>
      </p:sp>
      <p:sp>
        <p:nvSpPr>
          <p:cNvPr id="119811" name="Notes Placeholder 2"/>
          <p:cNvSpPr>
            <a:spLocks noGrp="1"/>
          </p:cNvSpPr>
          <p:nvPr>
            <p:ph type="body" idx="1"/>
          </p:nvPr>
        </p:nvSpPr>
        <p:spPr>
          <a:xfrm>
            <a:off x="889000" y="4714875"/>
            <a:ext cx="5494338" cy="4467225"/>
          </a:xfrm>
          <a:ln/>
        </p:spPr>
        <p:txBody>
          <a:bodyPr/>
          <a:lstStyle/>
          <a:p>
            <a:pPr lvl="1">
              <a:buFont typeface="Arial"/>
              <a:buChar char="•"/>
              <a:defRPr/>
            </a:pPr>
            <a:endParaRPr lang="en-AU" dirty="0">
              <a:solidFill>
                <a:srgbClr val="54661C"/>
              </a:solidFill>
            </a:endParaRPr>
          </a:p>
          <a:p>
            <a:pPr lvl="1">
              <a:buFont typeface="Arial"/>
              <a:buChar char="•"/>
              <a:defRPr/>
            </a:pPr>
            <a:r>
              <a:rPr lang="en-AU" dirty="0">
                <a:solidFill>
                  <a:srgbClr val="54661C"/>
                </a:solidFill>
              </a:rPr>
              <a:t> Levels of Conservation Significance based on:</a:t>
            </a:r>
            <a:endParaRPr lang="en-AU" sz="1800" dirty="0">
              <a:solidFill>
                <a:srgbClr val="54661C"/>
              </a:solidFill>
            </a:endParaRPr>
          </a:p>
          <a:p>
            <a:pPr lvl="2">
              <a:spcAft>
                <a:spcPts val="600"/>
              </a:spcAft>
              <a:buFont typeface="Lucida Grande"/>
              <a:buChar char="−"/>
              <a:defRPr/>
            </a:pPr>
            <a:r>
              <a:rPr lang="en-AU" dirty="0">
                <a:solidFill>
                  <a:srgbClr val="54661C"/>
                </a:solidFill>
              </a:rPr>
              <a:t> Rarity of the vegetation type</a:t>
            </a:r>
          </a:p>
          <a:p>
            <a:pPr lvl="2">
              <a:spcAft>
                <a:spcPts val="600"/>
              </a:spcAft>
              <a:buFont typeface="Lucida Grande"/>
              <a:buChar char="−"/>
              <a:defRPr/>
            </a:pPr>
            <a:r>
              <a:rPr lang="en-AU" dirty="0">
                <a:solidFill>
                  <a:srgbClr val="54661C"/>
                </a:solidFill>
              </a:rPr>
              <a:t> Quality of the vegetation</a:t>
            </a:r>
          </a:p>
          <a:p>
            <a:pPr lvl="2">
              <a:spcAft>
                <a:spcPts val="600"/>
              </a:spcAft>
              <a:buFont typeface="Lucida Grande"/>
              <a:buChar char="−"/>
              <a:defRPr/>
            </a:pPr>
            <a:r>
              <a:rPr lang="en-AU" dirty="0">
                <a:solidFill>
                  <a:srgbClr val="54661C"/>
                </a:solidFill>
              </a:rPr>
              <a:t> Occurrence of threatened species</a:t>
            </a:r>
          </a:p>
          <a:p>
            <a:pPr lvl="2">
              <a:spcAft>
                <a:spcPts val="600"/>
              </a:spcAft>
              <a:buFont typeface="Lucida Grande"/>
              <a:buChar char="−"/>
              <a:defRPr/>
            </a:pPr>
            <a:r>
              <a:rPr lang="en-AU" dirty="0">
                <a:solidFill>
                  <a:srgbClr val="54661C"/>
                </a:solidFill>
              </a:rPr>
              <a:t> Other attributes – </a:t>
            </a:r>
            <a:r>
              <a:rPr lang="en-AU" dirty="0" err="1">
                <a:solidFill>
                  <a:srgbClr val="54661C"/>
                </a:solidFill>
              </a:rPr>
              <a:t>Ramsar</a:t>
            </a:r>
            <a:r>
              <a:rPr lang="en-AU" dirty="0">
                <a:solidFill>
                  <a:srgbClr val="54661C"/>
                </a:solidFill>
              </a:rPr>
              <a:t> wetlands, National Estate …</a:t>
            </a:r>
          </a:p>
          <a:p>
            <a:pPr lvl="2">
              <a:spcAft>
                <a:spcPts val="600"/>
              </a:spcAft>
              <a:buFont typeface="Lucida Grande"/>
              <a:buChar char="−"/>
              <a:defRPr/>
            </a:pPr>
            <a:r>
              <a:rPr lang="en-AU" dirty="0">
                <a:solidFill>
                  <a:srgbClr val="54661C"/>
                </a:solidFill>
              </a:rPr>
              <a:t> there are four levels of Significance – Very High, High, Medium, Low</a:t>
            </a:r>
            <a:endParaRPr lang="en-AU" sz="2000" dirty="0">
              <a:solidFill>
                <a:srgbClr val="54661C"/>
              </a:solidFill>
            </a:endParaRPr>
          </a:p>
          <a:p>
            <a:pPr lvl="1" indent="-187200">
              <a:spcAft>
                <a:spcPts val="600"/>
              </a:spcAft>
              <a:buFont typeface="Arial"/>
              <a:buChar char="•"/>
              <a:defRPr/>
            </a:pPr>
            <a:r>
              <a:rPr lang="en-AU" dirty="0">
                <a:solidFill>
                  <a:srgbClr val="54661C"/>
                </a:solidFill>
              </a:rPr>
              <a:t> Offset criteria are graduated according to  Conservation Significance</a:t>
            </a:r>
            <a:endParaRPr lang="en-AU" sz="1800" dirty="0"/>
          </a:p>
          <a:p>
            <a:pPr lvl="3" indent="-187200">
              <a:spcAft>
                <a:spcPts val="600"/>
              </a:spcAft>
              <a:defRPr/>
            </a:pPr>
            <a:r>
              <a:rPr lang="en-AU" dirty="0" err="1">
                <a:solidFill>
                  <a:srgbClr val="54661C"/>
                </a:solidFill>
              </a:rPr>
              <a:t>eg</a:t>
            </a:r>
            <a:r>
              <a:rPr lang="en-AU" dirty="0">
                <a:solidFill>
                  <a:srgbClr val="54661C"/>
                </a:solidFill>
              </a:rPr>
              <a:t> like for like </a:t>
            </a:r>
          </a:p>
          <a:p>
            <a:pPr>
              <a:defRPr/>
            </a:pPr>
            <a:endParaRPr lang="en-US" dirty="0"/>
          </a:p>
        </p:txBody>
      </p:sp>
      <p:sp>
        <p:nvSpPr>
          <p:cNvPr id="53252" name="Slide Number Placeholder 3"/>
          <p:cNvSpPr>
            <a:spLocks noGrp="1"/>
          </p:cNvSpPr>
          <p:nvPr>
            <p:ph type="sldNum" sz="quarter" idx="5"/>
          </p:nvPr>
        </p:nvSpPr>
        <p:spPr>
          <a:noFill/>
        </p:spPr>
        <p:txBody>
          <a:bodyPr/>
          <a:lstStyle/>
          <a:p>
            <a:fld id="{8194D812-0BD8-7F48-9A11-5682F597CB42}" type="slidenum">
              <a:rPr lang="en-AU" smtClean="0"/>
              <a:pPr/>
              <a:t>19</a:t>
            </a:fld>
            <a:endParaRPr lang="en-AU"/>
          </a:p>
        </p:txBody>
      </p:sp>
    </p:spTree>
    <p:extLst>
      <p:ext uri="{BB962C8B-B14F-4D97-AF65-F5344CB8AC3E}">
        <p14:creationId xmlns:p14="http://schemas.microsoft.com/office/powerpoint/2010/main" val="11112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a:t>
            </a:fld>
            <a:endParaRPr lang="en-GB"/>
          </a:p>
        </p:txBody>
      </p:sp>
    </p:spTree>
    <p:extLst>
      <p:ext uri="{BB962C8B-B14F-4D97-AF65-F5344CB8AC3E}">
        <p14:creationId xmlns:p14="http://schemas.microsoft.com/office/powerpoint/2010/main" val="417402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812800" y="550863"/>
            <a:ext cx="5437188" cy="3059112"/>
          </a:xfrm>
          <a:ln/>
        </p:spPr>
      </p:sp>
      <p:sp>
        <p:nvSpPr>
          <p:cNvPr id="55299" name="Notes Placeholder 2"/>
          <p:cNvSpPr>
            <a:spLocks noGrp="1"/>
          </p:cNvSpPr>
          <p:nvPr>
            <p:ph type="body" idx="1"/>
          </p:nvPr>
        </p:nvSpPr>
        <p:spPr>
          <a:xfrm>
            <a:off x="763588" y="4051300"/>
            <a:ext cx="5486400" cy="3600450"/>
          </a:xfrm>
          <a:noFill/>
          <a:ln/>
        </p:spPr>
        <p:txBody>
          <a:bodyPr/>
          <a:lstStyle/>
          <a:p>
            <a:r>
              <a:rPr lang="en-US" dirty="0"/>
              <a:t>This table is from the Framework.  It shows the like for like rules for an offset according to the four levels of Conservation Significance.</a:t>
            </a:r>
          </a:p>
          <a:p>
            <a:endParaRPr lang="en-US" dirty="0"/>
          </a:p>
          <a:p>
            <a:r>
              <a:rPr lang="en-US" dirty="0"/>
              <a:t>For Very High, the offset must be of the same vegetation or habitat type in the same bioregion.</a:t>
            </a:r>
          </a:p>
          <a:p>
            <a:endParaRPr lang="en-US" dirty="0"/>
          </a:p>
          <a:p>
            <a:r>
              <a:rPr lang="en-US" dirty="0"/>
              <a:t>At the other end for Medium and Low, the offset can be any vegetation type in the same Bioregion.</a:t>
            </a:r>
          </a:p>
          <a:p>
            <a:endParaRPr lang="en-US" dirty="0"/>
          </a:p>
          <a:p>
            <a:r>
              <a:rPr lang="en-US" dirty="0"/>
              <a:t>An important feature of these rules is the ‘trading up’ facility.  So, for example, an offset for a High impact can be either the same type in the same bioregion OR any Very High type in the Bioregion.  </a:t>
            </a:r>
          </a:p>
          <a:p>
            <a:endParaRPr lang="en-US" dirty="0"/>
          </a:p>
          <a:p>
            <a:r>
              <a:rPr lang="en-US" dirty="0"/>
              <a:t>Trading up provides significant flexibility to the supply side of the offset market. </a:t>
            </a:r>
          </a:p>
          <a:p>
            <a:endParaRPr lang="en-US" dirty="0"/>
          </a:p>
          <a:p>
            <a:endParaRPr lang="en-US" dirty="0"/>
          </a:p>
        </p:txBody>
      </p:sp>
      <p:sp>
        <p:nvSpPr>
          <p:cNvPr id="55300" name="Slide Number Placeholder 3"/>
          <p:cNvSpPr>
            <a:spLocks noGrp="1"/>
          </p:cNvSpPr>
          <p:nvPr>
            <p:ph type="sldNum" sz="quarter" idx="5"/>
          </p:nvPr>
        </p:nvSpPr>
        <p:spPr>
          <a:noFill/>
        </p:spPr>
        <p:txBody>
          <a:bodyPr/>
          <a:lstStyle/>
          <a:p>
            <a:fld id="{09283B16-7593-BC46-8018-E57C45FC9142}" type="slidenum">
              <a:rPr lang="en-AU" smtClean="0"/>
              <a:pPr/>
              <a:t>20</a:t>
            </a:fld>
            <a:endParaRPr lang="en-AU"/>
          </a:p>
        </p:txBody>
      </p:sp>
    </p:spTree>
    <p:extLst>
      <p:ext uri="{BB962C8B-B14F-4D97-AF65-F5344CB8AC3E}">
        <p14:creationId xmlns:p14="http://schemas.microsoft.com/office/powerpoint/2010/main" val="331743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a:xfrm>
            <a:off x="614363" y="1204913"/>
            <a:ext cx="5580062" cy="3140075"/>
          </a:xfrm>
          <a:ln/>
        </p:spPr>
      </p:sp>
      <p:sp>
        <p:nvSpPr>
          <p:cNvPr id="65539" name="Notes Placeholder 2"/>
          <p:cNvSpPr>
            <a:spLocks noGrp="1"/>
          </p:cNvSpPr>
          <p:nvPr>
            <p:ph type="body" idx="1"/>
          </p:nvPr>
        </p:nvSpPr>
        <p:spPr>
          <a:xfrm>
            <a:off x="708025" y="4676776"/>
            <a:ext cx="5486400" cy="3600450"/>
          </a:xfrm>
          <a:noFill/>
          <a:ln/>
        </p:spPr>
        <p:txBody>
          <a:bodyPr/>
          <a:lstStyle/>
          <a:p>
            <a:endParaRPr lang="en-US" dirty="0"/>
          </a:p>
          <a:p>
            <a:r>
              <a:rPr lang="en-US" dirty="0"/>
              <a:t>For No Net Loss;</a:t>
            </a:r>
          </a:p>
          <a:p>
            <a:r>
              <a:rPr lang="en-US" dirty="0"/>
              <a:t>The loss measured  at the development site must equal the gain measured at the offset site </a:t>
            </a:r>
          </a:p>
          <a:p>
            <a:endParaRPr lang="en-US" dirty="0"/>
          </a:p>
          <a:p>
            <a:pPr>
              <a:buFontTx/>
              <a:buNone/>
            </a:pPr>
            <a:r>
              <a:rPr lang="en-AU" dirty="0"/>
              <a:t>The loss at the development site:</a:t>
            </a:r>
          </a:p>
          <a:p>
            <a:pPr>
              <a:buFontTx/>
              <a:buNone/>
            </a:pPr>
            <a:r>
              <a:rPr lang="en-AU" dirty="0"/>
              <a:t>     Loss = area </a:t>
            </a:r>
            <a:r>
              <a:rPr lang="en-AU" dirty="0" err="1"/>
              <a:t>x</a:t>
            </a:r>
            <a:r>
              <a:rPr lang="en-AU" dirty="0"/>
              <a:t> habitat score (habitat hectares)</a:t>
            </a:r>
          </a:p>
          <a:p>
            <a:pPr lvl="1">
              <a:buFontTx/>
              <a:buNone/>
            </a:pPr>
            <a:endParaRPr lang="en-AU" dirty="0"/>
          </a:p>
          <a:p>
            <a:pPr>
              <a:buFontTx/>
              <a:buNone/>
            </a:pPr>
            <a:r>
              <a:rPr lang="en-AU" dirty="0"/>
              <a:t>And the Gain at the offset site:</a:t>
            </a:r>
          </a:p>
          <a:p>
            <a:pPr lvl="1">
              <a:spcAft>
                <a:spcPts val="1200"/>
              </a:spcAft>
              <a:buFontTx/>
              <a:buNone/>
            </a:pPr>
            <a:r>
              <a:rPr lang="en-AU" dirty="0"/>
              <a:t>Total gain = area </a:t>
            </a:r>
            <a:r>
              <a:rPr lang="en-AU" dirty="0" err="1"/>
              <a:t>x</a:t>
            </a:r>
            <a:r>
              <a:rPr lang="en-AU" dirty="0"/>
              <a:t> habitat score increment/ha</a:t>
            </a:r>
          </a:p>
          <a:p>
            <a:pPr>
              <a:spcAft>
                <a:spcPts val="1200"/>
              </a:spcAft>
            </a:pPr>
            <a:r>
              <a:rPr lang="en-AU" dirty="0"/>
              <a:t>Increments in the attributes of the Habitat Score are related to actions that improve the management or security of the site.</a:t>
            </a:r>
          </a:p>
          <a:p>
            <a:endParaRPr lang="en-US" dirty="0"/>
          </a:p>
          <a:p>
            <a:r>
              <a:rPr lang="en-US" dirty="0"/>
              <a:t> </a:t>
            </a:r>
          </a:p>
        </p:txBody>
      </p:sp>
      <p:sp>
        <p:nvSpPr>
          <p:cNvPr id="65540" name="Slide Number Placeholder 3"/>
          <p:cNvSpPr>
            <a:spLocks noGrp="1"/>
          </p:cNvSpPr>
          <p:nvPr>
            <p:ph type="sldNum" sz="quarter" idx="5"/>
          </p:nvPr>
        </p:nvSpPr>
        <p:spPr>
          <a:noFill/>
        </p:spPr>
        <p:txBody>
          <a:bodyPr/>
          <a:lstStyle/>
          <a:p>
            <a:fld id="{8F7954BF-DCC6-1B40-A4CD-6BE448A8B701}" type="slidenum">
              <a:rPr lang="en-AU" smtClean="0"/>
              <a:pPr/>
              <a:t>21</a:t>
            </a:fld>
            <a:endParaRPr lang="en-AU"/>
          </a:p>
        </p:txBody>
      </p:sp>
    </p:spTree>
    <p:extLst>
      <p:ext uri="{BB962C8B-B14F-4D97-AF65-F5344CB8AC3E}">
        <p14:creationId xmlns:p14="http://schemas.microsoft.com/office/powerpoint/2010/main" val="291906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a:xfrm>
            <a:off x="736600" y="523875"/>
            <a:ext cx="5535613" cy="3114675"/>
          </a:xfrm>
          <a:ln/>
        </p:spPr>
      </p:sp>
      <p:sp>
        <p:nvSpPr>
          <p:cNvPr id="67587" name="Notes Placeholder 2"/>
          <p:cNvSpPr>
            <a:spLocks noGrp="1"/>
          </p:cNvSpPr>
          <p:nvPr>
            <p:ph type="body" idx="1"/>
          </p:nvPr>
        </p:nvSpPr>
        <p:spPr>
          <a:noFill/>
          <a:ln/>
        </p:spPr>
        <p:txBody>
          <a:bodyPr/>
          <a:lstStyle/>
          <a:p>
            <a:pPr>
              <a:spcAft>
                <a:spcPts val="1200"/>
              </a:spcAft>
              <a:buFontTx/>
              <a:buNone/>
            </a:pPr>
            <a:r>
              <a:rPr lang="en-AU" dirty="0">
                <a:solidFill>
                  <a:srgbClr val="566218"/>
                </a:solidFill>
              </a:rPr>
              <a:t>There are three types of gain:</a:t>
            </a:r>
          </a:p>
          <a:p>
            <a:pPr lvl="1">
              <a:buFontTx/>
              <a:buNone/>
            </a:pPr>
            <a:r>
              <a:rPr lang="en-AU" b="1" dirty="0">
                <a:solidFill>
                  <a:srgbClr val="566218"/>
                </a:solidFill>
              </a:rPr>
              <a:t>Security gain </a:t>
            </a:r>
            <a:r>
              <a:rPr lang="en-AU" dirty="0">
                <a:solidFill>
                  <a:srgbClr val="566218"/>
                </a:solidFill>
              </a:rPr>
              <a:t>– where the offset is located:</a:t>
            </a:r>
          </a:p>
          <a:p>
            <a:pPr lvl="2"/>
            <a:r>
              <a:rPr lang="en-AU" dirty="0">
                <a:solidFill>
                  <a:srgbClr val="566218"/>
                </a:solidFill>
              </a:rPr>
              <a:t>On private land with an on-title agreement</a:t>
            </a:r>
          </a:p>
          <a:p>
            <a:pPr lvl="2"/>
            <a:r>
              <a:rPr lang="en-AU" dirty="0">
                <a:solidFill>
                  <a:srgbClr val="566218"/>
                </a:solidFill>
              </a:rPr>
              <a:t>On public land with greater security (protected area) </a:t>
            </a:r>
          </a:p>
          <a:p>
            <a:pPr lvl="2">
              <a:spcAft>
                <a:spcPts val="600"/>
              </a:spcAft>
            </a:pPr>
            <a:r>
              <a:rPr lang="en-AU" dirty="0">
                <a:solidFill>
                  <a:srgbClr val="566218"/>
                </a:solidFill>
              </a:rPr>
              <a:t>Through the surrender private land to public protected area</a:t>
            </a:r>
          </a:p>
          <a:p>
            <a:pPr lvl="1">
              <a:buFontTx/>
              <a:buNone/>
            </a:pPr>
            <a:r>
              <a:rPr lang="en-AU" b="1" dirty="0">
                <a:solidFill>
                  <a:srgbClr val="566218"/>
                </a:solidFill>
              </a:rPr>
              <a:t>Maintenance gain</a:t>
            </a:r>
          </a:p>
          <a:p>
            <a:pPr lvl="2"/>
            <a:r>
              <a:rPr lang="en-AU" dirty="0">
                <a:solidFill>
                  <a:srgbClr val="566218"/>
                </a:solidFill>
              </a:rPr>
              <a:t>Forego entitled uses such as grazing and taking of timber</a:t>
            </a:r>
          </a:p>
          <a:p>
            <a:pPr lvl="2">
              <a:spcAft>
                <a:spcPts val="600"/>
              </a:spcAft>
            </a:pPr>
            <a:r>
              <a:rPr lang="en-AU" dirty="0">
                <a:solidFill>
                  <a:srgbClr val="566218"/>
                </a:solidFill>
              </a:rPr>
              <a:t>Control weeds</a:t>
            </a:r>
          </a:p>
          <a:p>
            <a:pPr lvl="1">
              <a:buFontTx/>
              <a:buNone/>
            </a:pPr>
            <a:r>
              <a:rPr lang="en-AU" b="1" dirty="0">
                <a:solidFill>
                  <a:srgbClr val="566218"/>
                </a:solidFill>
              </a:rPr>
              <a:t>Improvement gain</a:t>
            </a:r>
          </a:p>
          <a:p>
            <a:pPr lvl="2"/>
            <a:r>
              <a:rPr lang="en-AU" dirty="0">
                <a:solidFill>
                  <a:srgbClr val="566218"/>
                </a:solidFill>
              </a:rPr>
              <a:t>Supplementary planting of indigenous species</a:t>
            </a:r>
          </a:p>
          <a:p>
            <a:pPr lvl="2"/>
            <a:r>
              <a:rPr lang="en-AU" dirty="0">
                <a:solidFill>
                  <a:srgbClr val="566218"/>
                </a:solidFill>
              </a:rPr>
              <a:t>The reduction of weed cover</a:t>
            </a:r>
          </a:p>
          <a:p>
            <a:endParaRPr lang="en-US" dirty="0"/>
          </a:p>
        </p:txBody>
      </p:sp>
      <p:sp>
        <p:nvSpPr>
          <p:cNvPr id="67588" name="Slide Number Placeholder 3"/>
          <p:cNvSpPr>
            <a:spLocks noGrp="1"/>
          </p:cNvSpPr>
          <p:nvPr>
            <p:ph type="sldNum" sz="quarter" idx="5"/>
          </p:nvPr>
        </p:nvSpPr>
        <p:spPr>
          <a:noFill/>
        </p:spPr>
        <p:txBody>
          <a:bodyPr/>
          <a:lstStyle/>
          <a:p>
            <a:fld id="{18E8E96E-69D4-3A41-BEC1-854FD14E2A28}" type="slidenum">
              <a:rPr lang="en-AU" smtClean="0"/>
              <a:pPr/>
              <a:t>22</a:t>
            </a:fld>
            <a:endParaRPr lang="en-AU"/>
          </a:p>
        </p:txBody>
      </p:sp>
    </p:spTree>
    <p:extLst>
      <p:ext uri="{BB962C8B-B14F-4D97-AF65-F5344CB8AC3E}">
        <p14:creationId xmlns:p14="http://schemas.microsoft.com/office/powerpoint/2010/main" val="1003812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a:xfrm>
            <a:off x="603250" y="519113"/>
            <a:ext cx="5776913" cy="3249612"/>
          </a:xfrm>
          <a:ln/>
        </p:spPr>
      </p:sp>
      <p:sp>
        <p:nvSpPr>
          <p:cNvPr id="69635" name="Notes Placeholder 2"/>
          <p:cNvSpPr>
            <a:spLocks noGrp="1"/>
          </p:cNvSpPr>
          <p:nvPr>
            <p:ph type="body" idx="1"/>
          </p:nvPr>
        </p:nvSpPr>
        <p:spPr>
          <a:noFill/>
          <a:ln/>
        </p:spPr>
        <p:txBody>
          <a:bodyPr/>
          <a:lstStyle/>
          <a:p>
            <a:endParaRPr lang="en-US"/>
          </a:p>
        </p:txBody>
      </p:sp>
      <p:sp>
        <p:nvSpPr>
          <p:cNvPr id="69636" name="Slide Number Placeholder 3"/>
          <p:cNvSpPr>
            <a:spLocks noGrp="1"/>
          </p:cNvSpPr>
          <p:nvPr>
            <p:ph type="sldNum" sz="quarter" idx="5"/>
          </p:nvPr>
        </p:nvSpPr>
        <p:spPr>
          <a:noFill/>
        </p:spPr>
        <p:txBody>
          <a:bodyPr/>
          <a:lstStyle/>
          <a:p>
            <a:fld id="{775FA1A0-F010-4E48-A257-2CCC1758EDA9}" type="slidenum">
              <a:rPr lang="en-AU" smtClean="0"/>
              <a:pPr/>
              <a:t>23</a:t>
            </a:fld>
            <a:endParaRPr lang="en-AU"/>
          </a:p>
        </p:txBody>
      </p:sp>
    </p:spTree>
    <p:extLst>
      <p:ext uri="{BB962C8B-B14F-4D97-AF65-F5344CB8AC3E}">
        <p14:creationId xmlns:p14="http://schemas.microsoft.com/office/powerpoint/2010/main" val="2235692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a:xfrm>
            <a:off x="850900" y="533400"/>
            <a:ext cx="5411788" cy="3044825"/>
          </a:xfrm>
          <a:ln/>
        </p:spPr>
      </p:sp>
      <p:sp>
        <p:nvSpPr>
          <p:cNvPr id="71683" name="Notes Placeholder 2"/>
          <p:cNvSpPr>
            <a:spLocks noGrp="1"/>
          </p:cNvSpPr>
          <p:nvPr>
            <p:ph type="body" idx="1"/>
          </p:nvPr>
        </p:nvSpPr>
        <p:spPr>
          <a:noFill/>
          <a:ln/>
        </p:spPr>
        <p:txBody>
          <a:bodyPr/>
          <a:lstStyle/>
          <a:p>
            <a:endParaRPr lang="en-US"/>
          </a:p>
        </p:txBody>
      </p:sp>
      <p:sp>
        <p:nvSpPr>
          <p:cNvPr id="71684" name="Slide Number Placeholder 3"/>
          <p:cNvSpPr>
            <a:spLocks noGrp="1"/>
          </p:cNvSpPr>
          <p:nvPr>
            <p:ph type="sldNum" sz="quarter" idx="5"/>
          </p:nvPr>
        </p:nvSpPr>
        <p:spPr>
          <a:noFill/>
        </p:spPr>
        <p:txBody>
          <a:bodyPr/>
          <a:lstStyle/>
          <a:p>
            <a:fld id="{154D7AE6-2C56-6B47-9DF2-D21C863E76EB}" type="slidenum">
              <a:rPr lang="en-AU" smtClean="0"/>
              <a:pPr/>
              <a:t>24</a:t>
            </a:fld>
            <a:endParaRPr lang="en-AU"/>
          </a:p>
        </p:txBody>
      </p:sp>
    </p:spTree>
    <p:extLst>
      <p:ext uri="{BB962C8B-B14F-4D97-AF65-F5344CB8AC3E}">
        <p14:creationId xmlns:p14="http://schemas.microsoft.com/office/powerpoint/2010/main" val="2440629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xfrm>
            <a:off x="571500" y="615950"/>
            <a:ext cx="5659438" cy="3184525"/>
          </a:xfrm>
          <a:ln/>
        </p:spPr>
      </p:sp>
      <p:sp>
        <p:nvSpPr>
          <p:cNvPr id="73731" name="Notes Placeholder 2"/>
          <p:cNvSpPr>
            <a:spLocks noGrp="1"/>
          </p:cNvSpPr>
          <p:nvPr>
            <p:ph type="body" idx="1"/>
          </p:nvPr>
        </p:nvSpPr>
        <p:spPr>
          <a:noFill/>
          <a:ln/>
        </p:spPr>
        <p:txBody>
          <a:bodyPr/>
          <a:lstStyle/>
          <a:p>
            <a:endParaRPr lang="en-US"/>
          </a:p>
        </p:txBody>
      </p:sp>
      <p:sp>
        <p:nvSpPr>
          <p:cNvPr id="73732" name="Slide Number Placeholder 3"/>
          <p:cNvSpPr>
            <a:spLocks noGrp="1"/>
          </p:cNvSpPr>
          <p:nvPr>
            <p:ph type="sldNum" sz="quarter" idx="5"/>
          </p:nvPr>
        </p:nvSpPr>
        <p:spPr>
          <a:noFill/>
        </p:spPr>
        <p:txBody>
          <a:bodyPr/>
          <a:lstStyle/>
          <a:p>
            <a:fld id="{40A124E5-9B1E-214B-9070-1CBC30EB7858}" type="slidenum">
              <a:rPr lang="en-AU" smtClean="0"/>
              <a:pPr/>
              <a:t>25</a:t>
            </a:fld>
            <a:endParaRPr lang="en-AU"/>
          </a:p>
        </p:txBody>
      </p:sp>
    </p:spTree>
    <p:extLst>
      <p:ext uri="{BB962C8B-B14F-4D97-AF65-F5344CB8AC3E}">
        <p14:creationId xmlns:p14="http://schemas.microsoft.com/office/powerpoint/2010/main" val="2090363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F6FE69F-7BB6-A44C-B201-1C05F65E2CBB}" type="slidenum">
              <a:rPr lang="en-AU"/>
              <a:pPr/>
              <a:t>26</a:t>
            </a:fld>
            <a:endParaRPr lang="en-AU"/>
          </a:p>
        </p:txBody>
      </p:sp>
      <p:sp>
        <p:nvSpPr>
          <p:cNvPr id="110595" name="Rectangle 2"/>
          <p:cNvSpPr>
            <a:spLocks noGrp="1" noRot="1" noChangeAspect="1" noChangeArrowheads="1" noTextEdit="1"/>
          </p:cNvSpPr>
          <p:nvPr>
            <p:ph type="sldImg"/>
          </p:nvPr>
        </p:nvSpPr>
        <p:spPr>
          <a:xfrm>
            <a:off x="809625" y="517525"/>
            <a:ext cx="5237163" cy="2946400"/>
          </a:xfrm>
          <a:ln/>
        </p:spPr>
      </p:sp>
      <p:sp>
        <p:nvSpPr>
          <p:cNvPr id="110596" name="Rectangle 3"/>
          <p:cNvSpPr>
            <a:spLocks noGrp="1" noChangeArrowheads="1"/>
          </p:cNvSpPr>
          <p:nvPr>
            <p:ph type="body" idx="1"/>
          </p:nvPr>
        </p:nvSpPr>
        <p:spPr>
          <a:noFill/>
          <a:ln/>
        </p:spPr>
        <p:txBody>
          <a:bodyPr/>
          <a:lstStyle/>
          <a:p>
            <a:r>
              <a:rPr lang="en-AU"/>
              <a:t>Successful bidders sign a management agreement which contains:</a:t>
            </a:r>
          </a:p>
          <a:p>
            <a:endParaRPr lang="en-AU"/>
          </a:p>
          <a:p>
            <a:pPr>
              <a:buFontTx/>
              <a:buChar char="•"/>
            </a:pPr>
            <a:r>
              <a:rPr lang="en-AU"/>
              <a:t>their site management plan which describes the action they will undertake over the life of the agreement.  Typical actions include weed control, rabbit control, fence building to exclude stock and the retention of trees and fallen timber</a:t>
            </a:r>
          </a:p>
          <a:p>
            <a:pPr>
              <a:buFontTx/>
              <a:buChar char="•"/>
            </a:pPr>
            <a:endParaRPr lang="en-AU"/>
          </a:p>
          <a:p>
            <a:pPr>
              <a:buFontTx/>
              <a:buChar char="•"/>
            </a:pPr>
            <a:r>
              <a:rPr lang="en-AU"/>
              <a:t>provisions for reporting and monitoring of progress by the landholder and the annual payments by the Department</a:t>
            </a:r>
          </a:p>
          <a:p>
            <a:pPr>
              <a:buFontTx/>
              <a:buChar char="•"/>
            </a:pPr>
            <a:endParaRPr lang="en-AU"/>
          </a:p>
          <a:p>
            <a:pPr>
              <a:buFontTx/>
              <a:buChar char="•"/>
            </a:pPr>
            <a:r>
              <a:rPr lang="en-AU"/>
              <a:t>other contractual provisions relating to matters such as sale of land, termination and access to the site.</a:t>
            </a:r>
          </a:p>
          <a:p>
            <a:pPr>
              <a:buFontTx/>
              <a:buChar char="•"/>
            </a:pPr>
            <a:endParaRPr lang="en-AU"/>
          </a:p>
          <a:p>
            <a:r>
              <a:rPr lang="en-AU"/>
              <a:t>In the trials, fixed-term (three and six years) and permanent (covenants) management agreements were offered.</a:t>
            </a:r>
          </a:p>
        </p:txBody>
      </p:sp>
    </p:spTree>
    <p:extLst>
      <p:ext uri="{BB962C8B-B14F-4D97-AF65-F5344CB8AC3E}">
        <p14:creationId xmlns:p14="http://schemas.microsoft.com/office/powerpoint/2010/main" val="985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8CECD97-D08A-2741-B611-4822C46626CD}" type="slidenum">
              <a:rPr lang="en-AU"/>
              <a:pPr/>
              <a:t>27</a:t>
            </a:fld>
            <a:endParaRPr lang="en-AU"/>
          </a:p>
        </p:txBody>
      </p:sp>
      <p:sp>
        <p:nvSpPr>
          <p:cNvPr id="77827" name="Rectangle 2"/>
          <p:cNvSpPr>
            <a:spLocks noGrp="1" noRot="1" noChangeAspect="1" noChangeArrowheads="1" noTextEdit="1"/>
          </p:cNvSpPr>
          <p:nvPr>
            <p:ph type="sldImg"/>
          </p:nvPr>
        </p:nvSpPr>
        <p:spPr>
          <a:xfrm>
            <a:off x="685800" y="552450"/>
            <a:ext cx="5624513" cy="3163888"/>
          </a:xfrm>
          <a:ln/>
        </p:spPr>
      </p:sp>
      <p:sp>
        <p:nvSpPr>
          <p:cNvPr id="77828" name="Rectangle 3"/>
          <p:cNvSpPr>
            <a:spLocks noGrp="1" noChangeArrowheads="1"/>
          </p:cNvSpPr>
          <p:nvPr>
            <p:ph type="body" idx="1"/>
          </p:nvPr>
        </p:nvSpPr>
        <p:spPr>
          <a:noFill/>
          <a:ln/>
        </p:spPr>
        <p:txBody>
          <a:bodyPr/>
          <a:lstStyle/>
          <a:p>
            <a:pPr eaLnBrk="1" hangingPunct="1"/>
            <a:endParaRPr lang="en-AU"/>
          </a:p>
        </p:txBody>
      </p:sp>
    </p:spTree>
    <p:extLst>
      <p:ext uri="{BB962C8B-B14F-4D97-AF65-F5344CB8AC3E}">
        <p14:creationId xmlns:p14="http://schemas.microsoft.com/office/powerpoint/2010/main" val="2879627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28: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rgbClr val="FFFFFF"/>
                </a:solidFill>
                <a:latin typeface="Calibri"/>
                <a:ea typeface="Calibri"/>
                <a:cs typeface="Calibri"/>
                <a:sym typeface="Calibri"/>
              </a:rPr>
              <a:t>28</a:t>
            </a:fld>
            <a:endParaRPr sz="1300">
              <a:solidFill>
                <a:srgbClr val="FFFFFF"/>
              </a:solidFill>
              <a:latin typeface="Calibri"/>
              <a:ea typeface="Calibri"/>
              <a:cs typeface="Calibri"/>
              <a:sym typeface="Calibri"/>
            </a:endParaRPr>
          </a:p>
        </p:txBody>
      </p:sp>
      <p:sp>
        <p:nvSpPr>
          <p:cNvPr id="1184" name="Google Shape;1184;p128:notes"/>
          <p:cNvSpPr>
            <a:spLocks noGrp="1" noRot="1" noChangeAspect="1"/>
          </p:cNvSpPr>
          <p:nvPr>
            <p:ph type="sldImg" idx="2"/>
          </p:nvPr>
        </p:nvSpPr>
        <p:spPr>
          <a:xfrm>
            <a:off x="458788" y="719138"/>
            <a:ext cx="6399212"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5" name="Google Shape;1185;p128: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Clr>
                <a:schemeClr val="dk1"/>
              </a:buClr>
              <a:buFont typeface="Arial"/>
              <a:buNone/>
            </a:pPr>
            <a:r>
              <a:rPr lang="en-US" sz="1000" b="0" i="0" u="none" strike="noStrike" cap="none" dirty="0">
                <a:solidFill>
                  <a:schemeClr val="dk1"/>
                </a:solidFill>
                <a:ea typeface="Times New Roman"/>
                <a:cs typeface="Times New Roman"/>
                <a:sym typeface="Times New Roman"/>
              </a:rPr>
              <a:t>This is an illustration of how the offset system can work.  It is adapted from the system in place in Victoria, Australia.</a:t>
            </a:r>
            <a:endParaRPr sz="1000" dirty="0"/>
          </a:p>
          <a:p>
            <a:pPr marL="0" marR="0" lvl="0" indent="0" algn="l" rtl="0">
              <a:spcBef>
                <a:spcPts val="0"/>
              </a:spcBef>
              <a:spcAft>
                <a:spcPts val="0"/>
              </a:spcAft>
              <a:buClr>
                <a:schemeClr val="dk1"/>
              </a:buClr>
              <a:buFont typeface="Arial"/>
              <a:buNone/>
            </a:pPr>
            <a:endParaRPr sz="1000" b="0" i="0" u="none" strike="noStrike" cap="none" dirty="0">
              <a:solidFill>
                <a:schemeClr val="dk1"/>
              </a:solidFill>
              <a:ea typeface="Times New Roman"/>
              <a:cs typeface="Times New Roman"/>
              <a:sym typeface="Times New Roman"/>
            </a:endParaRPr>
          </a:p>
          <a:p>
            <a:pPr marL="0" marR="0" lvl="0" indent="0" algn="l" rtl="0">
              <a:spcBef>
                <a:spcPts val="0"/>
              </a:spcBef>
              <a:spcAft>
                <a:spcPts val="0"/>
              </a:spcAft>
              <a:buClr>
                <a:schemeClr val="dk1"/>
              </a:buClr>
              <a:buFont typeface="Arial"/>
              <a:buNone/>
            </a:pPr>
            <a:r>
              <a:rPr lang="en-US" sz="1000" b="0" i="0" u="none" strike="noStrike" cap="none" dirty="0">
                <a:solidFill>
                  <a:schemeClr val="dk1"/>
                </a:solidFill>
                <a:ea typeface="Times New Roman"/>
                <a:cs typeface="Times New Roman"/>
                <a:sym typeface="Times New Roman"/>
              </a:rPr>
              <a:t>Essentially, developers need to demonstrate No Net Loss to get permission to go ahead with their projects.</a:t>
            </a:r>
            <a:endParaRPr sz="1000" dirty="0"/>
          </a:p>
          <a:p>
            <a:pPr marL="0" marR="0" lvl="0" indent="0" algn="l" rtl="0">
              <a:spcBef>
                <a:spcPts val="0"/>
              </a:spcBef>
              <a:spcAft>
                <a:spcPts val="0"/>
              </a:spcAft>
              <a:buClr>
                <a:schemeClr val="dk1"/>
              </a:buClr>
              <a:buFont typeface="Arial"/>
              <a:buNone/>
            </a:pPr>
            <a:endParaRPr sz="1000" b="0" i="0" u="none" strike="noStrike" cap="none" dirty="0">
              <a:solidFill>
                <a:schemeClr val="dk1"/>
              </a:solidFill>
              <a:ea typeface="Times New Roman"/>
              <a:cs typeface="Times New Roman"/>
              <a:sym typeface="Times New Roman"/>
            </a:endParaRPr>
          </a:p>
          <a:p>
            <a:pPr marL="0" marR="0" lvl="0" indent="0" algn="l" rtl="0">
              <a:spcBef>
                <a:spcPts val="0"/>
              </a:spcBef>
              <a:spcAft>
                <a:spcPts val="0"/>
              </a:spcAft>
              <a:buClr>
                <a:schemeClr val="dk1"/>
              </a:buClr>
              <a:buFont typeface="Arial"/>
              <a:buNone/>
            </a:pPr>
            <a:r>
              <a:rPr lang="en-US" sz="1000" b="0" i="0" u="none" strike="noStrike" cap="none" dirty="0">
                <a:solidFill>
                  <a:schemeClr val="dk1"/>
                </a:solidFill>
                <a:ea typeface="Times New Roman"/>
                <a:cs typeface="Times New Roman"/>
                <a:sym typeface="Times New Roman"/>
              </a:rPr>
              <a:t>The developer’s impacts are assessed by government.  Small impacts are assessed by local authorities (using simple metrics), while more significant impacts are assessed by national agencies, using the metrics and methodologies set out in the national law and regulations.  This process defines the offset that the developer needs.</a:t>
            </a:r>
            <a:endParaRPr sz="1000" dirty="0"/>
          </a:p>
          <a:p>
            <a:pPr marL="0" marR="0" lvl="0" indent="0" algn="l" rtl="0">
              <a:spcBef>
                <a:spcPts val="0"/>
              </a:spcBef>
              <a:spcAft>
                <a:spcPts val="0"/>
              </a:spcAft>
              <a:buClr>
                <a:schemeClr val="dk1"/>
              </a:buClr>
              <a:buFont typeface="Arial"/>
              <a:buNone/>
            </a:pPr>
            <a:endParaRPr sz="1000" b="0" i="0" u="none" strike="noStrike" cap="none" dirty="0">
              <a:solidFill>
                <a:schemeClr val="dk1"/>
              </a:solidFill>
              <a:ea typeface="Times New Roman"/>
              <a:cs typeface="Times New Roman"/>
              <a:sym typeface="Times New Roman"/>
            </a:endParaRPr>
          </a:p>
          <a:p>
            <a:pPr marL="0" marR="0" lvl="0" indent="0" algn="l" rtl="0">
              <a:spcBef>
                <a:spcPts val="0"/>
              </a:spcBef>
              <a:spcAft>
                <a:spcPts val="0"/>
              </a:spcAft>
              <a:buClr>
                <a:schemeClr val="dk1"/>
              </a:buClr>
              <a:buFont typeface="Arial"/>
              <a:buNone/>
            </a:pPr>
            <a:r>
              <a:rPr lang="en-US" sz="1000" b="0" i="0" u="none" strike="noStrike" cap="none" dirty="0">
                <a:solidFill>
                  <a:schemeClr val="dk1"/>
                </a:solidFill>
                <a:ea typeface="Times New Roman"/>
                <a:cs typeface="Times New Roman"/>
                <a:sym typeface="Times New Roman"/>
              </a:rPr>
              <a:t>The developer faces a number of choices as to how to fulfill its offset obligations.  It can implement the offset itself (subject to the same standards as others face) if it would like.  Alternatively, it can obtain its offset from ‘third parties’, namely landowners prepared to generate conservation credits on their land or from specialist conservation banks.</a:t>
            </a:r>
          </a:p>
          <a:p>
            <a:pPr marL="0" marR="0" lvl="0" indent="0" algn="l" rtl="0">
              <a:spcBef>
                <a:spcPts val="0"/>
              </a:spcBef>
              <a:spcAft>
                <a:spcPts val="0"/>
              </a:spcAft>
              <a:buClr>
                <a:schemeClr val="dk1"/>
              </a:buClr>
              <a:buFont typeface="Arial"/>
              <a:buNone/>
            </a:pPr>
            <a:endParaRPr lang="en-US" sz="1000" dirty="0">
              <a:solidFill>
                <a:schemeClr val="dk1"/>
              </a:solidFill>
              <a:cs typeface="Times New Roman"/>
              <a:sym typeface="Times New Roman"/>
            </a:endParaRPr>
          </a:p>
          <a:p>
            <a:pPr>
              <a:buClr>
                <a:schemeClr val="dk1"/>
              </a:buClr>
            </a:pPr>
            <a:r>
              <a:rPr lang="en-US" sz="1000" dirty="0">
                <a:solidFill>
                  <a:schemeClr val="dk1"/>
                </a:solidFill>
                <a:cs typeface="Times New Roman"/>
                <a:sym typeface="Times New Roman"/>
              </a:rPr>
              <a:t>‘Sellers’ can therefore include f</a:t>
            </a:r>
            <a:r>
              <a:rPr lang="en-US" sz="1000" dirty="0"/>
              <a:t>armers, Parks/Protected Areas (including private and community PAs), communities, local authorities, NGOs, conservation banking companies</a:t>
            </a:r>
            <a:endParaRPr lang="en-GB" sz="1000" dirty="0"/>
          </a:p>
          <a:p>
            <a:pPr marL="0" marR="0" lvl="0" indent="0" algn="l" rtl="0">
              <a:spcBef>
                <a:spcPts val="0"/>
              </a:spcBef>
              <a:spcAft>
                <a:spcPts val="0"/>
              </a:spcAft>
              <a:buClr>
                <a:schemeClr val="dk1"/>
              </a:buClr>
              <a:buFont typeface="Arial"/>
              <a:buNone/>
            </a:pPr>
            <a:endParaRPr sz="1000" dirty="0"/>
          </a:p>
          <a:p>
            <a:pPr marL="0" marR="0" lvl="0" indent="0" algn="l" rtl="0">
              <a:spcBef>
                <a:spcPts val="0"/>
              </a:spcBef>
              <a:spcAft>
                <a:spcPts val="0"/>
              </a:spcAft>
              <a:buClr>
                <a:schemeClr val="dk1"/>
              </a:buClr>
              <a:buFont typeface="Arial"/>
              <a:buNone/>
            </a:pPr>
            <a:r>
              <a:rPr lang="en-US" sz="1000" b="0" i="0" u="none" strike="noStrike" cap="none" dirty="0">
                <a:solidFill>
                  <a:schemeClr val="dk1"/>
                </a:solidFill>
                <a:ea typeface="Times New Roman"/>
                <a:cs typeface="Times New Roman"/>
                <a:sym typeface="Times New Roman"/>
              </a:rPr>
              <a:t>The developer can find third party offsets by consulting a broker.</a:t>
            </a:r>
            <a:endParaRPr sz="1000" dirty="0"/>
          </a:p>
          <a:p>
            <a:pPr marL="0" marR="0" lvl="0" indent="0" algn="l" rtl="0">
              <a:spcBef>
                <a:spcPts val="0"/>
              </a:spcBef>
              <a:spcAft>
                <a:spcPts val="0"/>
              </a:spcAft>
              <a:buClr>
                <a:schemeClr val="dk1"/>
              </a:buClr>
              <a:buFont typeface="Arial"/>
              <a:buNone/>
            </a:pPr>
            <a:endParaRPr sz="1000" b="0" i="0" u="none" strike="noStrike" cap="none" dirty="0">
              <a:solidFill>
                <a:schemeClr val="dk1"/>
              </a:solidFill>
              <a:ea typeface="Times New Roman"/>
              <a:cs typeface="Times New Roman"/>
              <a:sym typeface="Times New Roman"/>
            </a:endParaRPr>
          </a:p>
          <a:p>
            <a:pPr marL="0" marR="0" lvl="0" indent="0" algn="l" rtl="0">
              <a:spcBef>
                <a:spcPts val="0"/>
              </a:spcBef>
              <a:spcAft>
                <a:spcPts val="0"/>
              </a:spcAft>
              <a:buClr>
                <a:schemeClr val="dk1"/>
              </a:buClr>
              <a:buFont typeface="Arial"/>
              <a:buNone/>
            </a:pPr>
            <a:r>
              <a:rPr lang="en-US" sz="1000" b="0" i="0" u="none" strike="noStrike" cap="none" dirty="0">
                <a:solidFill>
                  <a:schemeClr val="dk1"/>
                </a:solidFill>
                <a:ea typeface="Times New Roman"/>
                <a:cs typeface="Times New Roman"/>
                <a:sym typeface="Times New Roman"/>
              </a:rPr>
              <a:t>Once the offset is defined and its implementation is established according to national standards, it is entered in the National Biodiversity Credit Register.  We’ll discuss registers later, but essentially the register is needed to prove the offset meets national standards and to make sure the offset isn’t sold twice to different companies.</a:t>
            </a:r>
            <a:endParaRPr sz="1000" dirty="0"/>
          </a:p>
          <a:p>
            <a:pPr marL="0" marR="0" lvl="0" indent="0" algn="l" rtl="0">
              <a:spcBef>
                <a:spcPts val="0"/>
              </a:spcBef>
              <a:spcAft>
                <a:spcPts val="0"/>
              </a:spcAft>
              <a:buNone/>
            </a:pPr>
            <a:endParaRPr sz="1000" b="0" i="0" u="none" strike="noStrike" cap="none" dirty="0">
              <a:solidFill>
                <a:schemeClr val="dk1"/>
              </a:solidFill>
              <a:ea typeface="Times New Roman"/>
              <a:cs typeface="Times New Roman"/>
              <a:sym typeface="Times New Roman"/>
            </a:endParaRPr>
          </a:p>
        </p:txBody>
      </p:sp>
    </p:spTree>
    <p:extLst>
      <p:ext uri="{BB962C8B-B14F-4D97-AF65-F5344CB8AC3E}">
        <p14:creationId xmlns:p14="http://schemas.microsoft.com/office/powerpoint/2010/main" val="3888596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1B58DF9-D5CF-459E-B996-11B14ECB09E7}" type="slidenum">
              <a:rPr lang="en-GB" smtClean="0"/>
              <a:pPr/>
              <a:t>29</a:t>
            </a:fld>
            <a:endParaRPr lang="en-GB"/>
          </a:p>
        </p:txBody>
      </p:sp>
    </p:spTree>
    <p:extLst>
      <p:ext uri="{BB962C8B-B14F-4D97-AF65-F5344CB8AC3E}">
        <p14:creationId xmlns:p14="http://schemas.microsoft.com/office/powerpoint/2010/main" val="61469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a:t>
            </a:fld>
            <a:endParaRPr lang="en-GB"/>
          </a:p>
        </p:txBody>
      </p:sp>
    </p:spTree>
    <p:extLst>
      <p:ext uri="{BB962C8B-B14F-4D97-AF65-F5344CB8AC3E}">
        <p14:creationId xmlns:p14="http://schemas.microsoft.com/office/powerpoint/2010/main" val="3710358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a:xfrm>
            <a:off x="742950" y="495300"/>
            <a:ext cx="5726113" cy="3221038"/>
          </a:xfrm>
          <a:ln/>
        </p:spPr>
      </p:sp>
      <p:sp>
        <p:nvSpPr>
          <p:cNvPr id="92163" name="Notes Placeholder 2"/>
          <p:cNvSpPr>
            <a:spLocks noGrp="1"/>
          </p:cNvSpPr>
          <p:nvPr>
            <p:ph type="body" idx="1"/>
          </p:nvPr>
        </p:nvSpPr>
        <p:spPr>
          <a:noFill/>
          <a:ln/>
        </p:spPr>
        <p:txBody>
          <a:bodyPr/>
          <a:lstStyle/>
          <a:p>
            <a:endParaRPr lang="en-US" dirty="0"/>
          </a:p>
        </p:txBody>
      </p:sp>
      <p:sp>
        <p:nvSpPr>
          <p:cNvPr id="92164" name="Slide Number Placeholder 3"/>
          <p:cNvSpPr>
            <a:spLocks noGrp="1"/>
          </p:cNvSpPr>
          <p:nvPr>
            <p:ph type="sldNum" sz="quarter" idx="5"/>
          </p:nvPr>
        </p:nvSpPr>
        <p:spPr>
          <a:noFill/>
        </p:spPr>
        <p:txBody>
          <a:bodyPr/>
          <a:lstStyle/>
          <a:p>
            <a:fld id="{98EBE278-685D-E74E-9DC7-DA620579563E}" type="slidenum">
              <a:rPr lang="en-AU" smtClean="0"/>
              <a:pPr/>
              <a:t>30</a:t>
            </a:fld>
            <a:endParaRPr lang="en-AU"/>
          </a:p>
        </p:txBody>
      </p:sp>
    </p:spTree>
    <p:extLst>
      <p:ext uri="{BB962C8B-B14F-4D97-AF65-F5344CB8AC3E}">
        <p14:creationId xmlns:p14="http://schemas.microsoft.com/office/powerpoint/2010/main" val="269048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00F5C76-E0EA-144E-946A-4C38DB55DDD2}" type="slidenum">
              <a:rPr lang="en-AU"/>
              <a:pPr/>
              <a:t>31</a:t>
            </a:fld>
            <a:endParaRPr lang="en-AU"/>
          </a:p>
        </p:txBody>
      </p:sp>
      <p:sp>
        <p:nvSpPr>
          <p:cNvPr id="81923" name="Rectangle 2"/>
          <p:cNvSpPr>
            <a:spLocks noGrp="1" noRot="1" noChangeAspect="1" noChangeArrowheads="1" noTextEdit="1"/>
          </p:cNvSpPr>
          <p:nvPr>
            <p:ph type="sldImg"/>
          </p:nvPr>
        </p:nvSpPr>
        <p:spPr>
          <a:xfrm>
            <a:off x="754063" y="630238"/>
            <a:ext cx="5486400" cy="3086100"/>
          </a:xfrm>
          <a:ln/>
        </p:spPr>
      </p:sp>
      <p:sp>
        <p:nvSpPr>
          <p:cNvPr id="81924" name="Rectangle 3"/>
          <p:cNvSpPr>
            <a:spLocks noGrp="1" noChangeArrowheads="1"/>
          </p:cNvSpPr>
          <p:nvPr>
            <p:ph type="body" idx="1"/>
          </p:nvPr>
        </p:nvSpPr>
        <p:spPr>
          <a:noFill/>
          <a:ln/>
        </p:spPr>
        <p:txBody>
          <a:bodyPr/>
          <a:lstStyle/>
          <a:p>
            <a:endParaRPr lang="en-AU"/>
          </a:p>
        </p:txBody>
      </p:sp>
    </p:spTree>
    <p:extLst>
      <p:ext uri="{BB962C8B-B14F-4D97-AF65-F5344CB8AC3E}">
        <p14:creationId xmlns:p14="http://schemas.microsoft.com/office/powerpoint/2010/main" val="2969588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a:xfrm>
            <a:off x="685800" y="490538"/>
            <a:ext cx="5335588" cy="3001962"/>
          </a:xfrm>
          <a:ln/>
        </p:spPr>
      </p:sp>
      <p:sp>
        <p:nvSpPr>
          <p:cNvPr id="83971" name="Notes Placeholder 2"/>
          <p:cNvSpPr>
            <a:spLocks noGrp="1"/>
          </p:cNvSpPr>
          <p:nvPr>
            <p:ph type="body" idx="1"/>
          </p:nvPr>
        </p:nvSpPr>
        <p:spPr>
          <a:noFill/>
          <a:ln/>
        </p:spPr>
        <p:txBody>
          <a:bodyPr/>
          <a:lstStyle/>
          <a:p>
            <a:endParaRPr lang="en-US" dirty="0"/>
          </a:p>
        </p:txBody>
      </p:sp>
      <p:sp>
        <p:nvSpPr>
          <p:cNvPr id="83972" name="Slide Number Placeholder 3"/>
          <p:cNvSpPr>
            <a:spLocks noGrp="1"/>
          </p:cNvSpPr>
          <p:nvPr>
            <p:ph type="sldNum" sz="quarter" idx="5"/>
          </p:nvPr>
        </p:nvSpPr>
        <p:spPr>
          <a:noFill/>
        </p:spPr>
        <p:txBody>
          <a:bodyPr/>
          <a:lstStyle/>
          <a:p>
            <a:fld id="{E6865CF1-4090-AE46-A91C-9E759DDC5D02}" type="slidenum">
              <a:rPr lang="en-AU" smtClean="0"/>
              <a:pPr/>
              <a:t>32</a:t>
            </a:fld>
            <a:endParaRPr lang="en-AU"/>
          </a:p>
        </p:txBody>
      </p:sp>
    </p:spTree>
    <p:extLst>
      <p:ext uri="{BB962C8B-B14F-4D97-AF65-F5344CB8AC3E}">
        <p14:creationId xmlns:p14="http://schemas.microsoft.com/office/powerpoint/2010/main" val="3659918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8A09C61-FFB9-2745-A63B-BCA9D6555DF5}" type="slidenum">
              <a:rPr lang="en-AU"/>
              <a:pPr/>
              <a:t>33</a:t>
            </a:fld>
            <a:endParaRPr lang="en-AU"/>
          </a:p>
        </p:txBody>
      </p:sp>
      <p:sp>
        <p:nvSpPr>
          <p:cNvPr id="86019" name="Rectangle 2"/>
          <p:cNvSpPr>
            <a:spLocks noGrp="1" noRot="1" noChangeAspect="1" noChangeArrowheads="1" noTextEdit="1"/>
          </p:cNvSpPr>
          <p:nvPr>
            <p:ph type="sldImg"/>
          </p:nvPr>
        </p:nvSpPr>
        <p:spPr>
          <a:xfrm>
            <a:off x="584200" y="555625"/>
            <a:ext cx="5840413" cy="3286125"/>
          </a:xfrm>
          <a:ln/>
        </p:spPr>
      </p:sp>
      <p:sp>
        <p:nvSpPr>
          <p:cNvPr id="86020" name="Rectangle 3"/>
          <p:cNvSpPr>
            <a:spLocks noGrp="1" noChangeArrowheads="1"/>
          </p:cNvSpPr>
          <p:nvPr>
            <p:ph type="body" idx="1"/>
          </p:nvPr>
        </p:nvSpPr>
        <p:spPr>
          <a:noFill/>
          <a:ln/>
        </p:spPr>
        <p:txBody>
          <a:bodyPr/>
          <a:lstStyle/>
          <a:p>
            <a:endParaRPr lang="en-AU"/>
          </a:p>
        </p:txBody>
      </p:sp>
    </p:spTree>
    <p:extLst>
      <p:ext uri="{BB962C8B-B14F-4D97-AF65-F5344CB8AC3E}">
        <p14:creationId xmlns:p14="http://schemas.microsoft.com/office/powerpoint/2010/main" val="4194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DA671B17-3206-5B49-B4EE-39DDCFAD7A57}" type="slidenum">
              <a:rPr lang="en-AU"/>
              <a:pPr/>
              <a:t>34</a:t>
            </a:fld>
            <a:endParaRPr lang="en-AU"/>
          </a:p>
        </p:txBody>
      </p:sp>
      <p:sp>
        <p:nvSpPr>
          <p:cNvPr id="88067" name="Rectangle 2"/>
          <p:cNvSpPr>
            <a:spLocks noGrp="1" noRot="1" noChangeAspect="1" noChangeArrowheads="1" noTextEdit="1"/>
          </p:cNvSpPr>
          <p:nvPr>
            <p:ph type="sldImg"/>
          </p:nvPr>
        </p:nvSpPr>
        <p:spPr>
          <a:xfrm>
            <a:off x="793750" y="527050"/>
            <a:ext cx="5446713" cy="3063875"/>
          </a:xfrm>
          <a:ln/>
        </p:spPr>
      </p:sp>
      <p:sp>
        <p:nvSpPr>
          <p:cNvPr id="88068" name="Rectangle 3"/>
          <p:cNvSpPr>
            <a:spLocks noGrp="1" noChangeArrowheads="1"/>
          </p:cNvSpPr>
          <p:nvPr>
            <p:ph type="body" idx="1"/>
          </p:nvPr>
        </p:nvSpPr>
        <p:spPr>
          <a:noFill/>
          <a:ln/>
        </p:spPr>
        <p:txBody>
          <a:bodyPr/>
          <a:lstStyle/>
          <a:p>
            <a:pPr lvl="1">
              <a:buFontTx/>
              <a:buChar char="-"/>
            </a:pPr>
            <a:r>
              <a:rPr lang="en-AU"/>
              <a:t> </a:t>
            </a:r>
          </a:p>
        </p:txBody>
      </p:sp>
    </p:spTree>
    <p:extLst>
      <p:ext uri="{BB962C8B-B14F-4D97-AF65-F5344CB8AC3E}">
        <p14:creationId xmlns:p14="http://schemas.microsoft.com/office/powerpoint/2010/main" val="3969188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a:xfrm>
            <a:off x="644525" y="1023938"/>
            <a:ext cx="5707063" cy="3211512"/>
          </a:xfrm>
          <a:ln/>
        </p:spPr>
      </p:sp>
      <p:sp>
        <p:nvSpPr>
          <p:cNvPr id="100355" name="Notes Placeholder 2"/>
          <p:cNvSpPr>
            <a:spLocks noGrp="1"/>
          </p:cNvSpPr>
          <p:nvPr>
            <p:ph type="body" idx="1"/>
          </p:nvPr>
        </p:nvSpPr>
        <p:spPr>
          <a:noFill/>
          <a:ln/>
        </p:spPr>
        <p:txBody>
          <a:bodyPr/>
          <a:lstStyle/>
          <a:p>
            <a:endParaRPr lang="en-US"/>
          </a:p>
        </p:txBody>
      </p:sp>
      <p:sp>
        <p:nvSpPr>
          <p:cNvPr id="100356" name="Slide Number Placeholder 3"/>
          <p:cNvSpPr>
            <a:spLocks noGrp="1"/>
          </p:cNvSpPr>
          <p:nvPr>
            <p:ph type="sldNum" sz="quarter" idx="5"/>
          </p:nvPr>
        </p:nvSpPr>
        <p:spPr>
          <a:noFill/>
        </p:spPr>
        <p:txBody>
          <a:bodyPr/>
          <a:lstStyle/>
          <a:p>
            <a:fld id="{207D5D43-9765-7F42-BF51-81AA72A7FA32}" type="slidenum">
              <a:rPr lang="en-AU" smtClean="0"/>
              <a:pPr/>
              <a:t>35</a:t>
            </a:fld>
            <a:endParaRPr lang="en-AU"/>
          </a:p>
        </p:txBody>
      </p:sp>
    </p:spTree>
    <p:extLst>
      <p:ext uri="{BB962C8B-B14F-4D97-AF65-F5344CB8AC3E}">
        <p14:creationId xmlns:p14="http://schemas.microsoft.com/office/powerpoint/2010/main" val="3923301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DE7D65F-4983-A94D-9ADB-C0446A8B3ED3}" type="slidenum">
              <a:rPr lang="en-AU"/>
              <a:pPr/>
              <a:t>36</a:t>
            </a:fld>
            <a:endParaRPr lang="en-AU"/>
          </a:p>
        </p:txBody>
      </p:sp>
      <p:sp>
        <p:nvSpPr>
          <p:cNvPr id="94211" name="Rectangle 2"/>
          <p:cNvSpPr>
            <a:spLocks noGrp="1" noRot="1" noChangeAspect="1" noChangeArrowheads="1" noTextEdit="1"/>
          </p:cNvSpPr>
          <p:nvPr>
            <p:ph type="sldImg"/>
          </p:nvPr>
        </p:nvSpPr>
        <p:spPr>
          <a:xfrm>
            <a:off x="841375" y="511175"/>
            <a:ext cx="5175250" cy="2911475"/>
          </a:xfrm>
          <a:ln/>
        </p:spPr>
      </p:sp>
      <p:sp>
        <p:nvSpPr>
          <p:cNvPr id="94212" name="Rectangle 3"/>
          <p:cNvSpPr>
            <a:spLocks noGrp="1" noChangeArrowheads="1"/>
          </p:cNvSpPr>
          <p:nvPr>
            <p:ph type="body" idx="1"/>
          </p:nvPr>
        </p:nvSpPr>
        <p:spPr>
          <a:xfrm>
            <a:off x="720725" y="3800475"/>
            <a:ext cx="5486400" cy="3600450"/>
          </a:xfrm>
          <a:noFill/>
          <a:ln/>
        </p:spPr>
        <p:txBody>
          <a:bodyPr/>
          <a:lstStyle/>
          <a:p>
            <a:r>
              <a:rPr lang="en-AU" dirty="0"/>
              <a:t>The Victorian government announced its intention to establish a 15,000 hectare grassland reserve west of Melbourne</a:t>
            </a:r>
          </a:p>
          <a:p>
            <a:pPr marL="228600" indent="-228600">
              <a:buFontTx/>
              <a:buChar char="•"/>
            </a:pPr>
            <a:r>
              <a:rPr lang="en-AU" dirty="0"/>
              <a:t>last remaining large contiguous areas in the bioregion – see map</a:t>
            </a:r>
          </a:p>
          <a:p>
            <a:pPr marL="228600" indent="-228600">
              <a:buFontTx/>
              <a:buChar char="•"/>
            </a:pPr>
            <a:r>
              <a:rPr lang="en-AU" dirty="0"/>
              <a:t>the reserve will provide offsets for Melbourne’s future urban development</a:t>
            </a:r>
          </a:p>
          <a:p>
            <a:pPr marL="228600" indent="-228600">
              <a:buFontTx/>
              <a:buChar char="•"/>
            </a:pPr>
            <a:r>
              <a:rPr lang="en-AU" dirty="0"/>
              <a:t>The sale of credits will progressively finance the acquisition of 140 properties in the reserve area</a:t>
            </a:r>
          </a:p>
        </p:txBody>
      </p:sp>
    </p:spTree>
    <p:extLst>
      <p:ext uri="{BB962C8B-B14F-4D97-AF65-F5344CB8AC3E}">
        <p14:creationId xmlns:p14="http://schemas.microsoft.com/office/powerpoint/2010/main" val="3615471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98FAE5E-F81F-B449-9183-CBCD43C3C147}" type="slidenum">
              <a:rPr lang="en-AU"/>
              <a:pPr/>
              <a:t>37</a:t>
            </a:fld>
            <a:endParaRPr lang="en-AU"/>
          </a:p>
        </p:txBody>
      </p:sp>
      <p:sp>
        <p:nvSpPr>
          <p:cNvPr id="90115" name="Rectangle 2"/>
          <p:cNvSpPr>
            <a:spLocks noGrp="1" noRot="1" noChangeAspect="1" noChangeArrowheads="1" noTextEdit="1"/>
          </p:cNvSpPr>
          <p:nvPr>
            <p:ph type="sldImg"/>
          </p:nvPr>
        </p:nvSpPr>
        <p:spPr>
          <a:xfrm>
            <a:off x="744538" y="504825"/>
            <a:ext cx="5427662" cy="3054350"/>
          </a:xfrm>
          <a:ln/>
        </p:spPr>
      </p:sp>
      <p:sp>
        <p:nvSpPr>
          <p:cNvPr id="90116" name="Rectangle 3"/>
          <p:cNvSpPr>
            <a:spLocks noGrp="1" noChangeArrowheads="1"/>
          </p:cNvSpPr>
          <p:nvPr>
            <p:ph type="body" idx="1"/>
          </p:nvPr>
        </p:nvSpPr>
        <p:spPr>
          <a:noFill/>
          <a:ln/>
        </p:spPr>
        <p:txBody>
          <a:bodyPr/>
          <a:lstStyle/>
          <a:p>
            <a:pPr>
              <a:buFontTx/>
              <a:buChar char="•"/>
            </a:pPr>
            <a:r>
              <a:rPr lang="en-AU"/>
              <a:t> the like for like rules determine the number of credit types that are non-exchangeable</a:t>
            </a:r>
          </a:p>
          <a:p>
            <a:pPr>
              <a:buFontTx/>
              <a:buChar char="•"/>
            </a:pPr>
            <a:r>
              <a:rPr lang="en-AU"/>
              <a:t> demand for different credit types will vary, depending upon where development is occurring</a:t>
            </a:r>
          </a:p>
          <a:p>
            <a:pPr>
              <a:buFontTx/>
              <a:buChar char="•"/>
            </a:pPr>
            <a:r>
              <a:rPr lang="en-AU"/>
              <a:t> where demand is relatively high and certain, banks will be viable and investors will emerge</a:t>
            </a:r>
          </a:p>
          <a:p>
            <a:pPr>
              <a:buFontTx/>
              <a:buChar char="•"/>
            </a:pPr>
            <a:r>
              <a:rPr lang="en-AU"/>
              <a:t> aggregated offsets are the least risky as supply and demand are organised at the same time</a:t>
            </a:r>
          </a:p>
          <a:p>
            <a:pPr>
              <a:buFontTx/>
              <a:buChar char="•"/>
            </a:pPr>
            <a:r>
              <a:rPr lang="en-AU"/>
              <a:t> where demand is relatively low and uncertain, banks are unlikely and bespoke or tailor-made offsets need to be arranged</a:t>
            </a:r>
          </a:p>
          <a:p>
            <a:pPr>
              <a:buFontTx/>
              <a:buChar char="•"/>
            </a:pPr>
            <a:r>
              <a:rPr lang="en-AU"/>
              <a:t> homogenous like for like rules may lead to ‘efficient’ markets, but they take the diversity out of biodiversity</a:t>
            </a:r>
          </a:p>
          <a:p>
            <a:pPr>
              <a:buFontTx/>
              <a:buChar char="•"/>
            </a:pPr>
            <a:r>
              <a:rPr lang="en-AU"/>
              <a:t> need to strike a balance</a:t>
            </a:r>
          </a:p>
          <a:p>
            <a:pPr>
              <a:buFontTx/>
              <a:buChar char="•"/>
            </a:pPr>
            <a:r>
              <a:rPr lang="en-AU"/>
              <a:t> consideration of risk is one of the important factors to consider in the design of an offset market</a:t>
            </a:r>
          </a:p>
        </p:txBody>
      </p:sp>
    </p:spTree>
    <p:extLst>
      <p:ext uri="{BB962C8B-B14F-4D97-AF65-F5344CB8AC3E}">
        <p14:creationId xmlns:p14="http://schemas.microsoft.com/office/powerpoint/2010/main" val="3599092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76BB90F-EA67-7642-9990-C5ED056EED02}" type="slidenum">
              <a:rPr lang="en-AU"/>
              <a:pPr/>
              <a:t>38</a:t>
            </a:fld>
            <a:endParaRPr lang="en-AU"/>
          </a:p>
        </p:txBody>
      </p:sp>
      <p:sp>
        <p:nvSpPr>
          <p:cNvPr id="96259" name="Rectangle 2"/>
          <p:cNvSpPr>
            <a:spLocks noGrp="1" noRot="1" noChangeAspect="1" noChangeArrowheads="1" noTextEdit="1"/>
          </p:cNvSpPr>
          <p:nvPr>
            <p:ph type="sldImg"/>
          </p:nvPr>
        </p:nvSpPr>
        <p:spPr>
          <a:xfrm>
            <a:off x="749300" y="549275"/>
            <a:ext cx="5422900" cy="3051175"/>
          </a:xfrm>
          <a:ln/>
        </p:spPr>
      </p:sp>
      <p:sp>
        <p:nvSpPr>
          <p:cNvPr id="96260" name="Rectangle 3"/>
          <p:cNvSpPr>
            <a:spLocks noGrp="1" noChangeArrowheads="1"/>
          </p:cNvSpPr>
          <p:nvPr>
            <p:ph type="body" idx="1"/>
          </p:nvPr>
        </p:nvSpPr>
        <p:spPr>
          <a:noFill/>
          <a:ln/>
        </p:spPr>
        <p:txBody>
          <a:bodyPr/>
          <a:lstStyle/>
          <a:p>
            <a:r>
              <a:rPr lang="en-AU" dirty="0"/>
              <a:t>The Victorian government announced intention to establish a 15,000 hectare grassland reserve west of Melbourne</a:t>
            </a:r>
          </a:p>
          <a:p>
            <a:pPr marL="228600" indent="-228600">
              <a:buFontTx/>
              <a:buChar char="•"/>
            </a:pPr>
            <a:r>
              <a:rPr lang="en-AU" dirty="0"/>
              <a:t>last remaining large contiguous areas in the bioregion </a:t>
            </a:r>
          </a:p>
          <a:p>
            <a:pPr marL="228600" indent="-228600">
              <a:buFontTx/>
              <a:buChar char="•"/>
            </a:pPr>
            <a:r>
              <a:rPr lang="en-AU" dirty="0"/>
              <a:t>the reserve will provide offsets for Melbourne’s future urban development</a:t>
            </a:r>
          </a:p>
          <a:p>
            <a:pPr marL="228600" indent="-228600">
              <a:buFontTx/>
              <a:buChar char="•"/>
            </a:pPr>
            <a:r>
              <a:rPr lang="en-AU" dirty="0"/>
              <a:t>The sale of credits will progressively finance the acquisition of 140 properties in the reserve area</a:t>
            </a:r>
          </a:p>
          <a:p>
            <a:pPr marL="228600" indent="-228600">
              <a:buFontTx/>
              <a:buChar char="•"/>
            </a:pPr>
            <a:r>
              <a:rPr lang="en-AU" dirty="0"/>
              <a:t> planning decisions on the demand and supply side made at the same time , so basically an aggregated offset</a:t>
            </a:r>
          </a:p>
        </p:txBody>
      </p:sp>
    </p:spTree>
    <p:extLst>
      <p:ext uri="{BB962C8B-B14F-4D97-AF65-F5344CB8AC3E}">
        <p14:creationId xmlns:p14="http://schemas.microsoft.com/office/powerpoint/2010/main" val="4061214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C4985BD6-0172-904F-A9AF-FA15DEE52D04}" type="slidenum">
              <a:rPr lang="en-AU"/>
              <a:pPr/>
              <a:t>39</a:t>
            </a:fld>
            <a:endParaRPr lang="en-AU"/>
          </a:p>
        </p:txBody>
      </p:sp>
      <p:sp>
        <p:nvSpPr>
          <p:cNvPr id="40963" name="Rectangle 2"/>
          <p:cNvSpPr>
            <a:spLocks noGrp="1" noRot="1" noChangeAspect="1" noChangeArrowheads="1" noTextEdit="1"/>
          </p:cNvSpPr>
          <p:nvPr>
            <p:ph type="sldImg"/>
          </p:nvPr>
        </p:nvSpPr>
        <p:spPr>
          <a:xfrm>
            <a:off x="776288" y="669925"/>
            <a:ext cx="5305425" cy="2984500"/>
          </a:xfrm>
          <a:ln/>
        </p:spPr>
      </p:sp>
      <p:sp>
        <p:nvSpPr>
          <p:cNvPr id="40964" name="Rectangle 3"/>
          <p:cNvSpPr>
            <a:spLocks noGrp="1" noChangeArrowheads="1"/>
          </p:cNvSpPr>
          <p:nvPr>
            <p:ph type="body" idx="1"/>
          </p:nvPr>
        </p:nvSpPr>
        <p:spPr>
          <a:noFill/>
          <a:ln/>
        </p:spPr>
        <p:txBody>
          <a:bodyPr/>
          <a:lstStyle/>
          <a:p>
            <a:endParaRPr lang="en-AU"/>
          </a:p>
          <a:p>
            <a:r>
              <a:rPr lang="en-AU"/>
              <a:t>Areas of native grasslands are found in the north and west</a:t>
            </a:r>
          </a:p>
        </p:txBody>
      </p:sp>
    </p:spTree>
    <p:extLst>
      <p:ext uri="{BB962C8B-B14F-4D97-AF65-F5344CB8AC3E}">
        <p14:creationId xmlns:p14="http://schemas.microsoft.com/office/powerpoint/2010/main" val="107347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A1EE9EA-7B02-5D47-A4A3-4EDE695A33F6}" type="slidenum">
              <a:rPr lang="en-AU"/>
              <a:pPr/>
              <a:t>4</a:t>
            </a:fld>
            <a:endParaRPr lang="en-AU" dirty="0"/>
          </a:p>
        </p:txBody>
      </p:sp>
      <p:sp>
        <p:nvSpPr>
          <p:cNvPr id="43011" name="Rectangle 2"/>
          <p:cNvSpPr>
            <a:spLocks noGrp="1" noRot="1" noChangeAspect="1" noChangeArrowheads="1" noTextEdit="1"/>
          </p:cNvSpPr>
          <p:nvPr>
            <p:ph type="sldImg"/>
          </p:nvPr>
        </p:nvSpPr>
        <p:spPr>
          <a:xfrm>
            <a:off x="58738" y="787400"/>
            <a:ext cx="6616700" cy="3722688"/>
          </a:xfrm>
          <a:ln/>
        </p:spPr>
      </p:sp>
      <p:sp>
        <p:nvSpPr>
          <p:cNvPr id="43012" name="Notes Placeholder 5"/>
          <p:cNvSpPr>
            <a:spLocks noGrp="1"/>
          </p:cNvSpPr>
          <p:nvPr/>
        </p:nvSpPr>
        <p:spPr bwMode="auto">
          <a:xfrm>
            <a:off x="889000" y="4714875"/>
            <a:ext cx="4891088" cy="4467225"/>
          </a:xfrm>
          <a:prstGeom prst="rect">
            <a:avLst/>
          </a:prstGeom>
          <a:noFill/>
          <a:ln w="9525">
            <a:noFill/>
            <a:miter lim="800000"/>
            <a:headEnd/>
            <a:tailEnd/>
          </a:ln>
        </p:spPr>
        <p:txBody>
          <a:bodyPr lIns="91491" tIns="45746" rIns="91491" bIns="45746">
            <a:prstTxWarp prst="textNoShape">
              <a:avLst/>
            </a:prstTxWarp>
          </a:bodyPr>
          <a:lstStyle/>
          <a:p>
            <a:pPr>
              <a:spcBef>
                <a:spcPct val="30000"/>
              </a:spcBef>
            </a:pPr>
            <a:endParaRPr lang="en-US" sz="1200" dirty="0">
              <a:solidFill>
                <a:schemeClr val="tx1"/>
              </a:solidFill>
              <a:latin typeface="Times" pitchFamily="-65" charset="0"/>
            </a:endParaRPr>
          </a:p>
          <a:p>
            <a:pPr>
              <a:spcBef>
                <a:spcPct val="30000"/>
              </a:spcBef>
            </a:pPr>
            <a:r>
              <a:rPr lang="en-US" sz="1200" dirty="0">
                <a:solidFill>
                  <a:schemeClr val="tx1"/>
                </a:solidFill>
                <a:latin typeface="Times" pitchFamily="-65" charset="0"/>
              </a:rPr>
              <a:t>Since the arrival of European settlers Victoria has experienced substantial loss of biodiversity</a:t>
            </a:r>
          </a:p>
          <a:p>
            <a:pPr>
              <a:spcBef>
                <a:spcPct val="30000"/>
              </a:spcBef>
            </a:pPr>
            <a:r>
              <a:rPr lang="en-US" sz="1200" dirty="0">
                <a:solidFill>
                  <a:schemeClr val="tx1"/>
                </a:solidFill>
                <a:latin typeface="Times" pitchFamily="-65" charset="0"/>
              </a:rPr>
              <a:t>Fertile areas were selected for agriculture and cleared for agriculture and other land uses</a:t>
            </a:r>
          </a:p>
          <a:p>
            <a:pPr>
              <a:spcBef>
                <a:spcPct val="30000"/>
              </a:spcBef>
            </a:pPr>
            <a:r>
              <a:rPr lang="en-US" sz="1200" dirty="0">
                <a:solidFill>
                  <a:schemeClr val="tx1"/>
                </a:solidFill>
                <a:latin typeface="Times" pitchFamily="-65" charset="0"/>
              </a:rPr>
              <a:t>The remaining public land is often rocky and steep – while the biodiversity is generally intact, it differs from that found on the private land </a:t>
            </a:r>
          </a:p>
          <a:p>
            <a:pPr>
              <a:spcBef>
                <a:spcPct val="30000"/>
              </a:spcBef>
            </a:pPr>
            <a:r>
              <a:rPr lang="en-US" sz="1200" dirty="0">
                <a:solidFill>
                  <a:schemeClr val="tx1"/>
                </a:solidFill>
                <a:latin typeface="Times" pitchFamily="-65" charset="0"/>
              </a:rPr>
              <a:t>Remaining biodiversity on the private land is fragmented and what remains has reduced quality</a:t>
            </a:r>
          </a:p>
          <a:p>
            <a:pPr>
              <a:spcBef>
                <a:spcPct val="30000"/>
              </a:spcBef>
            </a:pPr>
            <a:r>
              <a:rPr lang="en-US" sz="1200" dirty="0">
                <a:solidFill>
                  <a:schemeClr val="tx1"/>
                </a:solidFill>
                <a:latin typeface="Times" pitchFamily="-65" charset="0"/>
              </a:rPr>
              <a:t>The split between the public and private land and the loss of quality on the private land both influence the operation of offsetting in Victoria  </a:t>
            </a:r>
          </a:p>
          <a:p>
            <a:pPr>
              <a:spcBef>
                <a:spcPct val="30000"/>
              </a:spcBef>
            </a:pPr>
            <a:endParaRPr lang="en-US" sz="1200" dirty="0">
              <a:solidFill>
                <a:schemeClr val="tx1"/>
              </a:solidFill>
              <a:latin typeface="Times" pitchFamily="-65" charset="0"/>
            </a:endParaRPr>
          </a:p>
        </p:txBody>
      </p:sp>
    </p:spTree>
    <p:extLst>
      <p:ext uri="{BB962C8B-B14F-4D97-AF65-F5344CB8AC3E}">
        <p14:creationId xmlns:p14="http://schemas.microsoft.com/office/powerpoint/2010/main" val="540339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5362F17-BC12-764A-9393-C3C14139CF91}" type="slidenum">
              <a:rPr lang="en-AU"/>
              <a:pPr/>
              <a:t>40</a:t>
            </a:fld>
            <a:endParaRPr lang="en-AU"/>
          </a:p>
        </p:txBody>
      </p:sp>
      <p:sp>
        <p:nvSpPr>
          <p:cNvPr id="98307" name="Rectangle 2"/>
          <p:cNvSpPr>
            <a:spLocks noGrp="1" noRot="1" noChangeAspect="1" noChangeArrowheads="1" noTextEdit="1"/>
          </p:cNvSpPr>
          <p:nvPr>
            <p:ph type="sldImg"/>
          </p:nvPr>
        </p:nvSpPr>
        <p:spPr>
          <a:xfrm>
            <a:off x="685800" y="560388"/>
            <a:ext cx="5341938" cy="3005137"/>
          </a:xfrm>
          <a:ln/>
        </p:spPr>
      </p:sp>
      <p:sp>
        <p:nvSpPr>
          <p:cNvPr id="290819" name="Rectangle 3"/>
          <p:cNvSpPr>
            <a:spLocks noGrp="1" noChangeArrowheads="1"/>
          </p:cNvSpPr>
          <p:nvPr>
            <p:ph type="body" idx="1"/>
          </p:nvPr>
        </p:nvSpPr>
        <p:spPr>
          <a:xfrm>
            <a:off x="638175" y="4070350"/>
            <a:ext cx="5486400" cy="3600450"/>
          </a:xfrm>
        </p:spPr>
        <p:txBody>
          <a:bodyPr/>
          <a:lstStyle/>
          <a:p>
            <a:pPr marL="228600" indent="-228600">
              <a:buFontTx/>
              <a:buAutoNum type="arabicPeriod"/>
              <a:defRPr/>
            </a:pPr>
            <a:r>
              <a:rPr lang="en-AU" dirty="0"/>
              <a:t> some scattered trees clearing can be offset by revegetation – number of plants metric</a:t>
            </a:r>
          </a:p>
          <a:p>
            <a:pPr marL="228600" indent="-228600">
              <a:buFontTx/>
              <a:buChar char="•"/>
              <a:defRPr/>
            </a:pPr>
            <a:r>
              <a:rPr lang="en-AU" dirty="0"/>
              <a:t> a landowner has signed an agreement for revegetation involving 20,000 plants (second contract, first was 6000 plants)</a:t>
            </a:r>
          </a:p>
          <a:p>
            <a:pPr marL="228600" indent="-228600">
              <a:buFontTx/>
              <a:buChar char="•"/>
              <a:defRPr/>
            </a:pPr>
            <a:r>
              <a:rPr lang="en-AU" dirty="0"/>
              <a:t> landowner bears risk of demand</a:t>
            </a:r>
          </a:p>
          <a:p>
            <a:pPr marL="228600" indent="-228600">
              <a:buFontTx/>
              <a:buChar char="•"/>
              <a:defRPr/>
            </a:pPr>
            <a:r>
              <a:rPr lang="en-AU" dirty="0"/>
              <a:t> these offsets are provided ‘over the  counter’ at DSE office</a:t>
            </a:r>
          </a:p>
          <a:p>
            <a:pPr marL="228600" indent="-228600">
              <a:buFontTx/>
              <a:buChar char="•"/>
              <a:defRPr/>
            </a:pPr>
            <a:r>
              <a:rPr lang="en-AU" dirty="0"/>
              <a:t> landowner sets fixed price for plants</a:t>
            </a:r>
          </a:p>
          <a:p>
            <a:pPr marL="228600" indent="-228600">
              <a:buFontTx/>
              <a:buChar char="•"/>
              <a:defRPr/>
            </a:pPr>
            <a:r>
              <a:rPr lang="en-AU" dirty="0"/>
              <a:t>very successful -  34 offsets in this bank to date</a:t>
            </a:r>
          </a:p>
          <a:p>
            <a:pPr marL="228600" indent="-228600">
              <a:buFontTx/>
              <a:buChar char="•"/>
              <a:defRPr/>
            </a:pPr>
            <a:r>
              <a:rPr lang="en-AU" dirty="0"/>
              <a:t> plant credits are not tradeable </a:t>
            </a:r>
          </a:p>
          <a:p>
            <a:pPr marL="228600" indent="-228600">
              <a:buFontTx/>
              <a:buChar char="•"/>
              <a:defRPr/>
            </a:pPr>
            <a:r>
              <a:rPr lang="en-AU" dirty="0"/>
              <a:t>Planning to seek tenders for landowners to set up </a:t>
            </a:r>
            <a:r>
              <a:rPr lang="en-AU" dirty="0" err="1"/>
              <a:t>HHa</a:t>
            </a:r>
            <a:r>
              <a:rPr lang="en-AU" dirty="0"/>
              <a:t> banks in some localities</a:t>
            </a:r>
          </a:p>
          <a:p>
            <a:pPr marL="228600" indent="-228600">
              <a:buFontTx/>
              <a:buChar char="•"/>
              <a:defRPr/>
            </a:pPr>
            <a:endParaRPr lang="en-AU" dirty="0"/>
          </a:p>
          <a:p>
            <a:pPr marL="228600" indent="-228600">
              <a:buFontTx/>
              <a:buAutoNum type="arabicPeriod" startAt="2"/>
              <a:defRPr/>
            </a:pPr>
            <a:r>
              <a:rPr lang="en-AU" dirty="0"/>
              <a:t>private company has established habitat hectare bank through land surrender into a national park</a:t>
            </a:r>
          </a:p>
          <a:p>
            <a:pPr marL="228600" indent="-228600">
              <a:buFontTx/>
              <a:buChar char="•"/>
              <a:defRPr/>
            </a:pPr>
            <a:r>
              <a:rPr lang="en-AU" dirty="0"/>
              <a:t> 15 offsets to date</a:t>
            </a:r>
          </a:p>
          <a:p>
            <a:pPr marL="228600" indent="-228600">
              <a:buFontTx/>
              <a:buChar char="•"/>
              <a:defRPr/>
            </a:pPr>
            <a:r>
              <a:rPr lang="en-AU" dirty="0"/>
              <a:t> they are currently surrendering additional land</a:t>
            </a:r>
          </a:p>
          <a:p>
            <a:pPr>
              <a:spcBef>
                <a:spcPct val="50000"/>
              </a:spcBef>
              <a:buFont typeface="Times New Roman" pitchFamily="-65" charset="0"/>
              <a:buNone/>
              <a:defRPr/>
            </a:pPr>
            <a:r>
              <a:rPr lang="en-AU" b="1" dirty="0"/>
              <a:t>2. </a:t>
            </a:r>
            <a:r>
              <a:rPr lang="en-AU" dirty="0"/>
              <a:t> </a:t>
            </a:r>
            <a:r>
              <a:rPr lang="en-AU" sz="1800" b="1" dirty="0"/>
              <a:t>Villawood land surrender – </a:t>
            </a:r>
            <a:r>
              <a:rPr lang="en-AU" sz="1800" dirty="0"/>
              <a:t>sale of habitat hectares via contract</a:t>
            </a:r>
          </a:p>
          <a:p>
            <a:pPr marL="762000" lvl="1" indent="-304800">
              <a:buFont typeface="Times New Roman" pitchFamily="-65" charset="0"/>
              <a:buChar char="─"/>
              <a:defRPr/>
            </a:pPr>
            <a:r>
              <a:rPr lang="en-AU" dirty="0"/>
              <a:t>45 </a:t>
            </a:r>
            <a:r>
              <a:rPr lang="en-AU" dirty="0" err="1"/>
              <a:t>HHa</a:t>
            </a:r>
            <a:r>
              <a:rPr lang="en-AU" dirty="0"/>
              <a:t> bank created through land surrender to a National Park</a:t>
            </a:r>
          </a:p>
          <a:p>
            <a:pPr marL="762000" lvl="1" indent="-304800">
              <a:buFont typeface="Times New Roman" pitchFamily="-65" charset="0"/>
              <a:buChar char="─"/>
              <a:defRPr/>
            </a:pPr>
            <a:r>
              <a:rPr lang="en-AU" dirty="0"/>
              <a:t>15 separate offsets provided to date</a:t>
            </a:r>
          </a:p>
          <a:p>
            <a:pPr marL="762000" lvl="1" indent="-304800">
              <a:buFont typeface="Times New Roman" pitchFamily="-65" charset="0"/>
              <a:buChar char="─"/>
              <a:defRPr/>
            </a:pPr>
            <a:r>
              <a:rPr lang="en-AU" dirty="0"/>
              <a:t>Company currently establishing further banks</a:t>
            </a:r>
          </a:p>
          <a:p>
            <a:pPr marL="228600" indent="-228600">
              <a:buFontTx/>
              <a:buChar char="•"/>
              <a:defRPr/>
            </a:pPr>
            <a:endParaRPr lang="en-AU" dirty="0"/>
          </a:p>
          <a:p>
            <a:pPr marL="228600" indent="-228600">
              <a:defRPr/>
            </a:pPr>
            <a:endParaRPr lang="en-AU" dirty="0"/>
          </a:p>
        </p:txBody>
      </p:sp>
    </p:spTree>
    <p:extLst>
      <p:ext uri="{BB962C8B-B14F-4D97-AF65-F5344CB8AC3E}">
        <p14:creationId xmlns:p14="http://schemas.microsoft.com/office/powerpoint/2010/main" val="364781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p:cNvSpPr>
          <p:nvPr>
            <p:ph type="sldImg"/>
          </p:nvPr>
        </p:nvSpPr>
        <p:spPr>
          <a:xfrm>
            <a:off x="765175" y="481013"/>
            <a:ext cx="5646738" cy="3176587"/>
          </a:xfrm>
          <a:ln/>
        </p:spPr>
      </p:sp>
      <p:sp>
        <p:nvSpPr>
          <p:cNvPr id="104451" name="Notes Placeholder 2"/>
          <p:cNvSpPr>
            <a:spLocks noGrp="1"/>
          </p:cNvSpPr>
          <p:nvPr>
            <p:ph type="body" idx="1"/>
          </p:nvPr>
        </p:nvSpPr>
        <p:spPr>
          <a:noFill/>
          <a:ln/>
        </p:spPr>
        <p:txBody>
          <a:bodyPr/>
          <a:lstStyle/>
          <a:p>
            <a:endParaRPr lang="en-US"/>
          </a:p>
        </p:txBody>
      </p:sp>
      <p:sp>
        <p:nvSpPr>
          <p:cNvPr id="104452" name="Slide Number Placeholder 3"/>
          <p:cNvSpPr>
            <a:spLocks noGrp="1"/>
          </p:cNvSpPr>
          <p:nvPr>
            <p:ph type="sldNum" sz="quarter" idx="5"/>
          </p:nvPr>
        </p:nvSpPr>
        <p:spPr>
          <a:noFill/>
        </p:spPr>
        <p:txBody>
          <a:bodyPr/>
          <a:lstStyle/>
          <a:p>
            <a:fld id="{0D140C68-0997-1D4D-936C-76C44A32C3BB}" type="slidenum">
              <a:rPr lang="en-AU" smtClean="0"/>
              <a:pPr/>
              <a:t>41</a:t>
            </a:fld>
            <a:endParaRPr lang="en-AU"/>
          </a:p>
        </p:txBody>
      </p:sp>
    </p:spTree>
    <p:extLst>
      <p:ext uri="{BB962C8B-B14F-4D97-AF65-F5344CB8AC3E}">
        <p14:creationId xmlns:p14="http://schemas.microsoft.com/office/powerpoint/2010/main" val="155549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F63D9D91-C3DB-DF49-B1C7-177E837CAE1F}" type="slidenum">
              <a:rPr lang="en-AU"/>
              <a:pPr/>
              <a:t>5</a:t>
            </a:fld>
            <a:endParaRPr lang="en-AU" dirty="0"/>
          </a:p>
        </p:txBody>
      </p:sp>
      <p:sp>
        <p:nvSpPr>
          <p:cNvPr id="30723" name="Rectangle 2"/>
          <p:cNvSpPr>
            <a:spLocks noGrp="1" noRot="1" noChangeAspect="1" noChangeArrowheads="1" noTextEdit="1"/>
          </p:cNvSpPr>
          <p:nvPr>
            <p:ph type="sldImg"/>
          </p:nvPr>
        </p:nvSpPr>
        <p:spPr>
          <a:xfrm>
            <a:off x="26988" y="744538"/>
            <a:ext cx="6616700" cy="3722687"/>
          </a:xfrm>
          <a:ln/>
        </p:spPr>
      </p:sp>
      <p:sp>
        <p:nvSpPr>
          <p:cNvPr id="30724" name="Rectangle 3"/>
          <p:cNvSpPr>
            <a:spLocks noGrp="1" noChangeArrowheads="1"/>
          </p:cNvSpPr>
          <p:nvPr>
            <p:ph type="body" idx="1"/>
          </p:nvPr>
        </p:nvSpPr>
        <p:spPr>
          <a:noFill/>
          <a:ln/>
        </p:spPr>
        <p:txBody>
          <a:bodyPr/>
          <a:lstStyle/>
          <a:p>
            <a:endParaRPr lang="en-AU" dirty="0"/>
          </a:p>
          <a:p>
            <a:r>
              <a:rPr lang="en-AU" dirty="0"/>
              <a:t>This module is about biodiversity offsetting in the state of Victoria</a:t>
            </a:r>
          </a:p>
          <a:p>
            <a:r>
              <a:rPr lang="en-AU" dirty="0"/>
              <a:t>It covers four areas:</a:t>
            </a:r>
          </a:p>
        </p:txBody>
      </p:sp>
    </p:spTree>
    <p:extLst>
      <p:ext uri="{BB962C8B-B14F-4D97-AF65-F5344CB8AC3E}">
        <p14:creationId xmlns:p14="http://schemas.microsoft.com/office/powerpoint/2010/main" val="137729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6</a:t>
            </a:fld>
            <a:endParaRPr lang="en-GB"/>
          </a:p>
        </p:txBody>
      </p:sp>
    </p:spTree>
    <p:extLst>
      <p:ext uri="{BB962C8B-B14F-4D97-AF65-F5344CB8AC3E}">
        <p14:creationId xmlns:p14="http://schemas.microsoft.com/office/powerpoint/2010/main" val="1060200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26988" y="744538"/>
            <a:ext cx="6615112" cy="3722687"/>
          </a:xfrm>
          <a:ln/>
        </p:spPr>
      </p:sp>
      <p:sp>
        <p:nvSpPr>
          <p:cNvPr id="115715" name="Rectangle 3"/>
          <p:cNvSpPr>
            <a:spLocks noGrp="1" noChangeArrowheads="1"/>
          </p:cNvSpPr>
          <p:nvPr>
            <p:ph type="body" idx="1"/>
          </p:nvPr>
        </p:nvSpPr>
        <p:spPr>
          <a:xfrm>
            <a:off x="666750" y="4714875"/>
            <a:ext cx="5335588" cy="4467225"/>
          </a:xfrm>
          <a:noFill/>
          <a:ln/>
        </p:spPr>
        <p:txBody>
          <a:bodyPr/>
          <a:lstStyle/>
          <a:p>
            <a:pPr>
              <a:buFontTx/>
              <a:buChar char="•"/>
            </a:pPr>
            <a:r>
              <a:rPr lang="en-US" dirty="0"/>
              <a:t>historically, clearing of native vegetation has been the major impact on biodiversity</a:t>
            </a:r>
          </a:p>
          <a:p>
            <a:pPr>
              <a:buFontTx/>
              <a:buChar char="•"/>
            </a:pPr>
            <a:r>
              <a:rPr lang="en-US" dirty="0"/>
              <a:t> </a:t>
            </a:r>
            <a:r>
              <a:rPr lang="en-AU" dirty="0"/>
              <a:t>It has a large conservation reserve system on public land with generally intact vegetation</a:t>
            </a:r>
            <a:endParaRPr lang="en-US" dirty="0"/>
          </a:p>
          <a:p>
            <a:pPr>
              <a:buFontTx/>
              <a:buChar char="•"/>
            </a:pPr>
            <a:r>
              <a:rPr lang="en-US" dirty="0"/>
              <a:t>  </a:t>
            </a:r>
            <a:r>
              <a:rPr lang="en-AU" dirty="0"/>
              <a:t>clearing has been highly selective - </a:t>
            </a:r>
            <a:r>
              <a:rPr lang="en-US" dirty="0"/>
              <a:t> two thirds of Victoria is private land of which over 90%  has been cleared</a:t>
            </a:r>
            <a:r>
              <a:rPr lang="en-AU" dirty="0"/>
              <a:t>. As a result, the native vegetation on private land is fragmented into patches and scattered trees</a:t>
            </a:r>
          </a:p>
          <a:p>
            <a:pPr>
              <a:buFontTx/>
              <a:buChar char="•"/>
            </a:pPr>
            <a:r>
              <a:rPr lang="en-AU" dirty="0">
                <a:latin typeface="Times New Roman" pitchFamily="-65" charset="0"/>
              </a:rPr>
              <a:t> </a:t>
            </a:r>
          </a:p>
          <a:p>
            <a:endParaRPr lang="en-AU" dirty="0"/>
          </a:p>
        </p:txBody>
      </p:sp>
    </p:spTree>
    <p:extLst>
      <p:ext uri="{BB962C8B-B14F-4D97-AF65-F5344CB8AC3E}">
        <p14:creationId xmlns:p14="http://schemas.microsoft.com/office/powerpoint/2010/main" val="4202894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A1EE9EA-7B02-5D47-A4A3-4EDE695A33F6}" type="slidenum">
              <a:rPr lang="en-AU"/>
              <a:pPr/>
              <a:t>8</a:t>
            </a:fld>
            <a:endParaRPr lang="en-AU" dirty="0"/>
          </a:p>
        </p:txBody>
      </p:sp>
      <p:sp>
        <p:nvSpPr>
          <p:cNvPr id="43011" name="Rectangle 2"/>
          <p:cNvSpPr>
            <a:spLocks noGrp="1" noRot="1" noChangeAspect="1" noChangeArrowheads="1" noTextEdit="1"/>
          </p:cNvSpPr>
          <p:nvPr>
            <p:ph type="sldImg"/>
          </p:nvPr>
        </p:nvSpPr>
        <p:spPr>
          <a:xfrm>
            <a:off x="58738" y="787400"/>
            <a:ext cx="6616700" cy="3722688"/>
          </a:xfrm>
          <a:ln/>
        </p:spPr>
      </p:sp>
      <p:sp>
        <p:nvSpPr>
          <p:cNvPr id="43012" name="Notes Placeholder 5"/>
          <p:cNvSpPr>
            <a:spLocks noGrp="1"/>
          </p:cNvSpPr>
          <p:nvPr/>
        </p:nvSpPr>
        <p:spPr bwMode="auto">
          <a:xfrm>
            <a:off x="889000" y="4714875"/>
            <a:ext cx="4891088" cy="4467225"/>
          </a:xfrm>
          <a:prstGeom prst="rect">
            <a:avLst/>
          </a:prstGeom>
          <a:noFill/>
          <a:ln w="9525">
            <a:noFill/>
            <a:miter lim="800000"/>
            <a:headEnd/>
            <a:tailEnd/>
          </a:ln>
        </p:spPr>
        <p:txBody>
          <a:bodyPr lIns="91491" tIns="45746" rIns="91491" bIns="45746">
            <a:prstTxWarp prst="textNoShape">
              <a:avLst/>
            </a:prstTxWarp>
          </a:bodyPr>
          <a:lstStyle/>
          <a:p>
            <a:pPr>
              <a:spcBef>
                <a:spcPct val="30000"/>
              </a:spcBef>
            </a:pPr>
            <a:endParaRPr lang="en-US" sz="1200" dirty="0">
              <a:solidFill>
                <a:schemeClr val="tx1"/>
              </a:solidFill>
              <a:latin typeface="Times" pitchFamily="-65" charset="0"/>
            </a:endParaRPr>
          </a:p>
          <a:p>
            <a:pPr>
              <a:spcBef>
                <a:spcPct val="30000"/>
              </a:spcBef>
            </a:pPr>
            <a:r>
              <a:rPr lang="en-US" sz="1200" dirty="0">
                <a:solidFill>
                  <a:schemeClr val="tx1"/>
                </a:solidFill>
              </a:rPr>
              <a:t>Since the arrival of European settlers Victoria has experienced substantial loss of biodiversity</a:t>
            </a:r>
          </a:p>
          <a:p>
            <a:pPr>
              <a:spcBef>
                <a:spcPct val="30000"/>
              </a:spcBef>
            </a:pPr>
            <a:r>
              <a:rPr lang="en-US" sz="1200" dirty="0">
                <a:solidFill>
                  <a:schemeClr val="tx1"/>
                </a:solidFill>
              </a:rPr>
              <a:t>Fertile areas were selected for agriculture and cleared for agriculture and other land uses</a:t>
            </a:r>
          </a:p>
          <a:p>
            <a:pPr>
              <a:spcBef>
                <a:spcPct val="30000"/>
              </a:spcBef>
            </a:pPr>
            <a:r>
              <a:rPr lang="en-US" sz="1200" dirty="0">
                <a:solidFill>
                  <a:schemeClr val="tx1"/>
                </a:solidFill>
              </a:rPr>
              <a:t>The remaining public land is often rocky and steep – while the biodiversity is generally intact, it differs from that found on the private land </a:t>
            </a:r>
          </a:p>
          <a:p>
            <a:pPr>
              <a:spcBef>
                <a:spcPct val="30000"/>
              </a:spcBef>
            </a:pPr>
            <a:r>
              <a:rPr lang="en-US" sz="1200" dirty="0">
                <a:solidFill>
                  <a:schemeClr val="tx1"/>
                </a:solidFill>
              </a:rPr>
              <a:t>Remaining biodiversity on the private land is fragmented and what remains has reduced quality</a:t>
            </a:r>
          </a:p>
          <a:p>
            <a:pPr>
              <a:spcBef>
                <a:spcPct val="30000"/>
              </a:spcBef>
            </a:pPr>
            <a:r>
              <a:rPr lang="en-US" sz="1200" dirty="0">
                <a:solidFill>
                  <a:schemeClr val="tx1"/>
                </a:solidFill>
              </a:rPr>
              <a:t>The split between the public and private land and the loss of quality on the private land both influence the operation of offsetting in Victoria  </a:t>
            </a:r>
          </a:p>
          <a:p>
            <a:pPr>
              <a:spcBef>
                <a:spcPct val="30000"/>
              </a:spcBef>
            </a:pPr>
            <a:endParaRPr lang="en-US" sz="1200" dirty="0">
              <a:solidFill>
                <a:schemeClr val="tx1"/>
              </a:solidFill>
              <a:latin typeface="Times" pitchFamily="-65" charset="0"/>
            </a:endParaRPr>
          </a:p>
        </p:txBody>
      </p:sp>
    </p:spTree>
    <p:extLst>
      <p:ext uri="{BB962C8B-B14F-4D97-AF65-F5344CB8AC3E}">
        <p14:creationId xmlns:p14="http://schemas.microsoft.com/office/powerpoint/2010/main" val="620696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A1EE9EA-7B02-5D47-A4A3-4EDE695A33F6}" type="slidenum">
              <a:rPr lang="en-AU"/>
              <a:pPr/>
              <a:t>9</a:t>
            </a:fld>
            <a:endParaRPr lang="en-AU" dirty="0"/>
          </a:p>
        </p:txBody>
      </p:sp>
      <p:sp>
        <p:nvSpPr>
          <p:cNvPr id="43011" name="Rectangle 2"/>
          <p:cNvSpPr>
            <a:spLocks noGrp="1" noRot="1" noChangeAspect="1" noChangeArrowheads="1" noTextEdit="1"/>
          </p:cNvSpPr>
          <p:nvPr>
            <p:ph type="sldImg"/>
          </p:nvPr>
        </p:nvSpPr>
        <p:spPr>
          <a:xfrm>
            <a:off x="585788" y="365125"/>
            <a:ext cx="5572125" cy="3135313"/>
          </a:xfrm>
          <a:ln/>
        </p:spPr>
      </p:sp>
      <p:sp>
        <p:nvSpPr>
          <p:cNvPr id="43012" name="Notes Placeholder 5"/>
          <p:cNvSpPr>
            <a:spLocks noGrp="1"/>
          </p:cNvSpPr>
          <p:nvPr/>
        </p:nvSpPr>
        <p:spPr bwMode="auto">
          <a:xfrm>
            <a:off x="1022350" y="4064000"/>
            <a:ext cx="4891088" cy="4467225"/>
          </a:xfrm>
          <a:prstGeom prst="rect">
            <a:avLst/>
          </a:prstGeom>
          <a:noFill/>
          <a:ln w="9525">
            <a:noFill/>
            <a:miter lim="800000"/>
            <a:headEnd/>
            <a:tailEnd/>
          </a:ln>
        </p:spPr>
        <p:txBody>
          <a:bodyPr lIns="91491" tIns="45746" rIns="91491" bIns="45746">
            <a:prstTxWarp prst="textNoShape">
              <a:avLst/>
            </a:prstTxWarp>
          </a:bodyPr>
          <a:lstStyle/>
          <a:p>
            <a:pPr>
              <a:spcBef>
                <a:spcPct val="30000"/>
              </a:spcBef>
            </a:pPr>
            <a:endParaRPr lang="en-US" sz="1200" dirty="0">
              <a:solidFill>
                <a:schemeClr val="tx1"/>
              </a:solidFill>
            </a:endParaRPr>
          </a:p>
          <a:p>
            <a:pPr>
              <a:spcBef>
                <a:spcPct val="30000"/>
              </a:spcBef>
            </a:pPr>
            <a:r>
              <a:rPr lang="en-US" sz="1200" dirty="0">
                <a:solidFill>
                  <a:schemeClr val="tx1"/>
                </a:solidFill>
              </a:rPr>
              <a:t>Since the arrival of European settlers Victoria has experienced substantial loss of biodiversity</a:t>
            </a:r>
          </a:p>
          <a:p>
            <a:pPr>
              <a:spcBef>
                <a:spcPct val="30000"/>
              </a:spcBef>
            </a:pPr>
            <a:r>
              <a:rPr lang="en-US" sz="1200" dirty="0">
                <a:solidFill>
                  <a:schemeClr val="tx1"/>
                </a:solidFill>
              </a:rPr>
              <a:t>Fertile areas were selected for agriculture and cleared for agriculture and other land uses</a:t>
            </a:r>
          </a:p>
          <a:p>
            <a:pPr>
              <a:spcBef>
                <a:spcPct val="30000"/>
              </a:spcBef>
            </a:pPr>
            <a:r>
              <a:rPr lang="en-US" sz="1200" dirty="0">
                <a:solidFill>
                  <a:schemeClr val="tx1"/>
                </a:solidFill>
              </a:rPr>
              <a:t>The remaining public land is often rocky and steep – while the biodiversity is generally intact, it differs from that found on the private land </a:t>
            </a:r>
          </a:p>
          <a:p>
            <a:pPr>
              <a:spcBef>
                <a:spcPct val="30000"/>
              </a:spcBef>
            </a:pPr>
            <a:r>
              <a:rPr lang="en-US" sz="1200" dirty="0">
                <a:solidFill>
                  <a:schemeClr val="tx1"/>
                </a:solidFill>
              </a:rPr>
              <a:t>Remaining biodiversity on the private land is fragmented and what remains has reduced quality</a:t>
            </a:r>
          </a:p>
          <a:p>
            <a:pPr>
              <a:spcBef>
                <a:spcPct val="30000"/>
              </a:spcBef>
            </a:pPr>
            <a:r>
              <a:rPr lang="en-US" sz="1200" dirty="0">
                <a:solidFill>
                  <a:schemeClr val="tx1"/>
                </a:solidFill>
              </a:rPr>
              <a:t>The split between the public and private land and the loss of quality on the private land both influence the operation of offsetting in Victoria  </a:t>
            </a:r>
          </a:p>
          <a:p>
            <a:pPr>
              <a:spcBef>
                <a:spcPct val="30000"/>
              </a:spcBef>
            </a:pPr>
            <a:endParaRPr lang="en-US" sz="1200" dirty="0">
              <a:solidFill>
                <a:schemeClr val="tx1"/>
              </a:solidFill>
            </a:endParaRPr>
          </a:p>
        </p:txBody>
      </p:sp>
    </p:spTree>
    <p:extLst>
      <p:ext uri="{BB962C8B-B14F-4D97-AF65-F5344CB8AC3E}">
        <p14:creationId xmlns:p14="http://schemas.microsoft.com/office/powerpoint/2010/main" val="15916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Tree>
    <p:extLst>
      <p:ext uri="{BB962C8B-B14F-4D97-AF65-F5344CB8AC3E}">
        <p14:creationId xmlns:p14="http://schemas.microsoft.com/office/powerpoint/2010/main" val="245372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412737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848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6535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329785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620" y="1647833"/>
            <a:ext cx="5416651"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801" y="1647833"/>
            <a:ext cx="5416652"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2854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60520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51592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62962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54609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75583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4069310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058745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914092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555150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02895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64791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27638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1"/>
            <a:ext cx="27432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4038600" y="6356351"/>
            <a:ext cx="4114800" cy="365125"/>
          </a:xfrm>
          <a:prstGeom prst="rect">
            <a:avLst/>
          </a:prstGeom>
        </p:spPr>
        <p:txBody>
          <a:bodyPr/>
          <a:lstStyle/>
          <a:p>
            <a:endParaRPr lang="fr-FR" dirty="0"/>
          </a:p>
        </p:txBody>
      </p:sp>
    </p:spTree>
    <p:extLst>
      <p:ext uri="{BB962C8B-B14F-4D97-AF65-F5344CB8AC3E}">
        <p14:creationId xmlns:p14="http://schemas.microsoft.com/office/powerpoint/2010/main" val="60715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86728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08631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333671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96755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7398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43753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jpeg"/><Relationship Id="rId18" Type="http://schemas.openxmlformats.org/officeDocument/2006/relationships/image" Target="../media/image1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11.jpeg"/><Relationship Id="rId2" Type="http://schemas.openxmlformats.org/officeDocument/2006/relationships/slideLayout" Target="../slideLayouts/slideLayout16.xml"/><Relationship Id="rId16"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19" Type="http://schemas.openxmlformats.org/officeDocument/2006/relationships/image" Target="../media/image13.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4" name="Slide Number Placeholder 5"/>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25" name="Rectangle 24"/>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sp>
        <p:nvSpPr>
          <p:cNvPr id="33" name="Rectangle 32"/>
          <p:cNvSpPr/>
          <p:nvPr userDrawn="1"/>
        </p:nvSpPr>
        <p:spPr>
          <a:xfrm>
            <a:off x="9552384" y="79082"/>
            <a:ext cx="2496277"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1067661" y="145672"/>
            <a:ext cx="8341385" cy="556951"/>
          </a:xfrm>
          <a:prstGeom prst="rect">
            <a:avLst/>
          </a:prstGeom>
        </p:spPr>
        <p:txBody>
          <a:bodyPr vert="horz" lIns="91440" tIns="45720" rIns="91440" bIns="45720" rtlCol="0" anchor="ctr">
            <a:noAutofit/>
          </a:bodyPr>
          <a:lstStyle/>
          <a:p>
            <a:r>
              <a:rPr lang="fr-FR" dirty="0"/>
              <a:t>Modifiez le style du titre</a:t>
            </a:r>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037" y="79082"/>
            <a:ext cx="831388" cy="623541"/>
          </a:xfrm>
          <a:prstGeom prst="rect">
            <a:avLst/>
          </a:prstGeom>
        </p:spPr>
      </p:pic>
      <p:grpSp>
        <p:nvGrpSpPr>
          <p:cNvPr id="17" name="Group 16"/>
          <p:cNvGrpSpPr>
            <a:grpSpLocks noChangeAspect="1"/>
          </p:cNvGrpSpPr>
          <p:nvPr userDrawn="1"/>
        </p:nvGrpSpPr>
        <p:grpSpPr>
          <a:xfrm>
            <a:off x="9767361" y="78717"/>
            <a:ext cx="2068231" cy="566167"/>
            <a:chOff x="5364797" y="34608"/>
            <a:chExt cx="2212975" cy="807720"/>
          </a:xfrm>
        </p:grpSpPr>
        <p:pic>
          <p:nvPicPr>
            <p:cNvPr id="18" name="Picture 17" descr="https://pbs.twimg.com/profile_images/1284047522/FT_Logo_small_square_400x400.png"/>
            <p:cNvPicPr>
              <a:picLocks noChangeAspect="1"/>
            </p:cNvPicPr>
            <p:nvPr/>
          </p:nvPicPr>
          <p:blipFill rotWithShape="1">
            <a:blip r:embed="rId17" cstate="print">
              <a:extLst>
                <a:ext uri="{28A0092B-C50C-407E-A947-70E740481C1C}">
                  <a14:useLocalDpi xmlns:a14="http://schemas.microsoft.com/office/drawing/2010/main" val="0"/>
                </a:ext>
              </a:extLst>
            </a:blip>
            <a:srcRect l="10548" r="9159"/>
            <a:stretch/>
          </p:blipFill>
          <p:spPr bwMode="auto">
            <a:xfrm>
              <a:off x="6131242" y="75248"/>
              <a:ext cx="576580" cy="718185"/>
            </a:xfrm>
            <a:prstGeom prst="rect">
              <a:avLst/>
            </a:prstGeom>
            <a:noFill/>
            <a:ln>
              <a:noFill/>
            </a:ln>
          </p:spPr>
        </p:pic>
        <p:pic>
          <p:nvPicPr>
            <p:cNvPr id="19" name="Picture 18" descr="https://lh4.googleusercontent.com/-t990-x0zvus/AAAAAAAAAAI/AAAAAAAADFs/Vhp03ltg5N4/s0-c-k-no-ns/photo.jpg"/>
            <p:cNvPicPr>
              <a:picLocks noChangeAspect="1"/>
            </p:cNvPicPr>
            <p:nvPr/>
          </p:nvPicPr>
          <p:blipFill rotWithShape="1">
            <a:blip r:embed="rId18" cstate="print">
              <a:extLst>
                <a:ext uri="{28A0092B-C50C-407E-A947-70E740481C1C}">
                  <a14:useLocalDpi xmlns:a14="http://schemas.microsoft.com/office/drawing/2010/main" val="0"/>
                </a:ext>
              </a:extLst>
            </a:blip>
            <a:srcRect l="15250" t="7936" r="16335" b="11524"/>
            <a:stretch/>
          </p:blipFill>
          <p:spPr bwMode="auto">
            <a:xfrm>
              <a:off x="5364797" y="34608"/>
              <a:ext cx="681355" cy="791845"/>
            </a:xfrm>
            <a:prstGeom prst="rect">
              <a:avLst/>
            </a:prstGeom>
            <a:noFill/>
            <a:ln>
              <a:noFill/>
            </a:ln>
          </p:spPr>
        </p:pic>
        <p:pic>
          <p:nvPicPr>
            <p:cNvPr id="20" name="Picture 19" descr="../4_communication/0_logos/logo/biotopelogomail.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785927" y="50483"/>
              <a:ext cx="791845" cy="791845"/>
            </a:xfrm>
            <a:prstGeom prst="rect">
              <a:avLst/>
            </a:prstGeom>
            <a:noFill/>
            <a:ln>
              <a:noFill/>
            </a:ln>
          </p:spPr>
        </p:pic>
      </p:grpSp>
      <p:grpSp>
        <p:nvGrpSpPr>
          <p:cNvPr id="21" name="Group 20"/>
          <p:cNvGrpSpPr>
            <a:grpSpLocks noChangeAspect="1"/>
          </p:cNvGrpSpPr>
          <p:nvPr userDrawn="1"/>
        </p:nvGrpSpPr>
        <p:grpSpPr>
          <a:xfrm>
            <a:off x="92294" y="6329385"/>
            <a:ext cx="2938289" cy="499099"/>
            <a:chOff x="1566227" y="87948"/>
            <a:chExt cx="3496310" cy="791845"/>
          </a:xfrm>
        </p:grpSpPr>
        <p:pic>
          <p:nvPicPr>
            <p:cNvPr id="22" name="Image 3"/>
            <p:cNvPicPr>
              <a:picLocks noChangeAspect="1"/>
            </p:cNvPicPr>
            <p:nvPr/>
          </p:nvPicPr>
          <p:blipFill rotWithShape="1">
            <a:blip r:embed="rId20"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3" name="Imag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26" name="Picture 25" descr="C:\Users\Hugo Rainey\Documents\COMBO Project\Media &amp; Communications\Logos\AFD\image_galleryCAAVZY69.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408501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lvl1pPr algn="l" defTabSz="914400" rtl="0" eaLnBrk="1" latinLnBrk="0" hangingPunct="1">
        <a:lnSpc>
          <a:spcPct val="90000"/>
        </a:lnSpc>
        <a:spcBef>
          <a:spcPct val="0"/>
        </a:spcBef>
        <a:buNone/>
        <a:defRPr sz="4000" b="0"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lide Number Placeholder 5">
            <a:extLst>
              <a:ext uri="{FF2B5EF4-FFF2-40B4-BE49-F238E27FC236}">
                <a16:creationId xmlns:a16="http://schemas.microsoft.com/office/drawing/2014/main" id="{EEA2E753-0B2B-44B2-930B-0A00B3FEF5C7}"/>
              </a:ext>
            </a:extLst>
          </p:cNvPr>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8" name="Rectangle 7">
            <a:extLst>
              <a:ext uri="{FF2B5EF4-FFF2-40B4-BE49-F238E27FC236}">
                <a16:creationId xmlns:a16="http://schemas.microsoft.com/office/drawing/2014/main" id="{2324E298-72CD-450B-8436-1C1B1ABA12F0}"/>
              </a:ext>
            </a:extLst>
          </p:cNvPr>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pic>
        <p:nvPicPr>
          <p:cNvPr id="20" name="Picture 19">
            <a:extLst>
              <a:ext uri="{FF2B5EF4-FFF2-40B4-BE49-F238E27FC236}">
                <a16:creationId xmlns:a16="http://schemas.microsoft.com/office/drawing/2014/main" id="{2B9519DC-30F0-45C2-B6EC-314EFD2EF7E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294" y="79082"/>
            <a:ext cx="623541" cy="623541"/>
          </a:xfrm>
          <a:prstGeom prst="rect">
            <a:avLst/>
          </a:prstGeom>
        </p:spPr>
      </p:pic>
      <p:grpSp>
        <p:nvGrpSpPr>
          <p:cNvPr id="25" name="Group 24">
            <a:extLst>
              <a:ext uri="{FF2B5EF4-FFF2-40B4-BE49-F238E27FC236}">
                <a16:creationId xmlns:a16="http://schemas.microsoft.com/office/drawing/2014/main" id="{DB2EF246-FC36-4221-B181-7482C86BA41B}"/>
              </a:ext>
            </a:extLst>
          </p:cNvPr>
          <p:cNvGrpSpPr/>
          <p:nvPr userDrawn="1"/>
        </p:nvGrpSpPr>
        <p:grpSpPr>
          <a:xfrm>
            <a:off x="10215158" y="79082"/>
            <a:ext cx="1854927" cy="631903"/>
            <a:chOff x="9875520" y="79082"/>
            <a:chExt cx="1854927" cy="631903"/>
          </a:xfrm>
        </p:grpSpPr>
        <p:sp>
          <p:nvSpPr>
            <p:cNvPr id="9" name="Rectangle 8">
              <a:extLst>
                <a:ext uri="{FF2B5EF4-FFF2-40B4-BE49-F238E27FC236}">
                  <a16:creationId xmlns:a16="http://schemas.microsoft.com/office/drawing/2014/main" id="{AC1501C8-AC5B-49C4-8843-DE12951DFD43}"/>
                </a:ext>
              </a:extLst>
            </p:cNvPr>
            <p:cNvSpPr/>
            <p:nvPr userDrawn="1"/>
          </p:nvSpPr>
          <p:spPr>
            <a:xfrm>
              <a:off x="9875521" y="79082"/>
              <a:ext cx="1854926"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21" name="Group 20">
              <a:extLst>
                <a:ext uri="{FF2B5EF4-FFF2-40B4-BE49-F238E27FC236}">
                  <a16:creationId xmlns:a16="http://schemas.microsoft.com/office/drawing/2014/main" id="{9E6204AA-F7ED-45BA-9987-81C74FB357FE}"/>
                </a:ext>
              </a:extLst>
            </p:cNvPr>
            <p:cNvGrpSpPr>
              <a:grpSpLocks noChangeAspect="1"/>
            </p:cNvGrpSpPr>
            <p:nvPr userDrawn="1"/>
          </p:nvGrpSpPr>
          <p:grpSpPr>
            <a:xfrm>
              <a:off x="9875520" y="86684"/>
              <a:ext cx="1854926" cy="624301"/>
              <a:chOff x="2483768" y="1737508"/>
              <a:chExt cx="2830071" cy="952501"/>
            </a:xfrm>
          </p:grpSpPr>
          <p:pic>
            <p:nvPicPr>
              <p:cNvPr id="22" name="Picture 21">
                <a:extLst>
                  <a:ext uri="{FF2B5EF4-FFF2-40B4-BE49-F238E27FC236}">
                    <a16:creationId xmlns:a16="http://schemas.microsoft.com/office/drawing/2014/main" id="{EF087B1B-7B33-4495-BBBD-1DF8C6F0000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3768" y="1744880"/>
                <a:ext cx="936104" cy="936104"/>
              </a:xfrm>
              <a:prstGeom prst="rect">
                <a:avLst/>
              </a:prstGeom>
            </p:spPr>
          </p:pic>
          <p:pic>
            <p:nvPicPr>
              <p:cNvPr id="23" name="Picture 22">
                <a:extLst>
                  <a:ext uri="{FF2B5EF4-FFF2-40B4-BE49-F238E27FC236}">
                    <a16:creationId xmlns:a16="http://schemas.microsoft.com/office/drawing/2014/main" id="{7F9C8ABD-FFC7-440A-88F0-B33FF53CE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31127" y="1737508"/>
                <a:ext cx="952500" cy="952501"/>
              </a:xfrm>
              <a:prstGeom prst="rect">
                <a:avLst/>
              </a:prstGeom>
            </p:spPr>
          </p:pic>
          <p:pic>
            <p:nvPicPr>
              <p:cNvPr id="24" name="Picture 23">
                <a:extLst>
                  <a:ext uri="{FF2B5EF4-FFF2-40B4-BE49-F238E27FC236}">
                    <a16:creationId xmlns:a16="http://schemas.microsoft.com/office/drawing/2014/main" id="{1FA8E6BF-A56C-449B-A9B0-3326948564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44008" y="1814578"/>
                <a:ext cx="669831" cy="805408"/>
              </a:xfrm>
              <a:prstGeom prst="rect">
                <a:avLst/>
              </a:prstGeom>
            </p:spPr>
          </p:pic>
        </p:grpSp>
      </p:grpSp>
      <p:grpSp>
        <p:nvGrpSpPr>
          <p:cNvPr id="27" name="Group 26">
            <a:extLst>
              <a:ext uri="{FF2B5EF4-FFF2-40B4-BE49-F238E27FC236}">
                <a16:creationId xmlns:a16="http://schemas.microsoft.com/office/drawing/2014/main" id="{4BDA8A6E-7364-4707-A8BB-273E79DF6C1B}"/>
              </a:ext>
            </a:extLst>
          </p:cNvPr>
          <p:cNvGrpSpPr>
            <a:grpSpLocks noChangeAspect="1"/>
          </p:cNvGrpSpPr>
          <p:nvPr userDrawn="1"/>
        </p:nvGrpSpPr>
        <p:grpSpPr>
          <a:xfrm>
            <a:off x="92295" y="6153841"/>
            <a:ext cx="2494152" cy="564876"/>
            <a:chOff x="1566227" y="87948"/>
            <a:chExt cx="3496310" cy="791845"/>
          </a:xfrm>
        </p:grpSpPr>
        <p:pic>
          <p:nvPicPr>
            <p:cNvPr id="28" name="Image 3">
              <a:extLst>
                <a:ext uri="{FF2B5EF4-FFF2-40B4-BE49-F238E27FC236}">
                  <a16:creationId xmlns:a16="http://schemas.microsoft.com/office/drawing/2014/main" id="{800B7ECD-0DA9-42F9-98FC-FE74C8B035F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9" name="Image 5">
              <a:extLst>
                <a:ext uri="{FF2B5EF4-FFF2-40B4-BE49-F238E27FC236}">
                  <a16:creationId xmlns:a16="http://schemas.microsoft.com/office/drawing/2014/main" id="{BBCDD92C-052E-41A1-8EE9-A411666F7A7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30" name="Picture 29" descr="C:\Users\Hugo Rainey\Documents\COMBO Project\Media &amp; Communications\Logos\AFD\image_galleryCAAVZY69.png">
              <a:extLst>
                <a:ext uri="{FF2B5EF4-FFF2-40B4-BE49-F238E27FC236}">
                  <a16:creationId xmlns:a16="http://schemas.microsoft.com/office/drawing/2014/main" id="{C3544411-068D-4222-B208-DB44E221D440}"/>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11900847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embeddings/oleObject1.bin"/><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17319" y="1435375"/>
            <a:ext cx="7103206" cy="2800767"/>
          </a:xfrm>
          <a:prstGeom prst="rect">
            <a:avLst/>
          </a:prstGeom>
          <a:noFill/>
        </p:spPr>
        <p:txBody>
          <a:bodyPr wrap="square" rtlCol="0">
            <a:spAutoFit/>
          </a:bodyPr>
          <a:lstStyle/>
          <a:p>
            <a:pPr algn="ctr" defTabSz="768111"/>
            <a:r>
              <a:rPr lang="en-GB" sz="2400" dirty="0">
                <a:latin typeface="Calibri" panose="020F0502020204030204" pitchFamily="34" charset="0"/>
              </a:rPr>
              <a:t>Training Modules for Applying the Mitigation Hierarchy: </a:t>
            </a:r>
          </a:p>
          <a:p>
            <a:pPr algn="ctr" defTabSz="768111"/>
            <a:r>
              <a:rPr lang="en-GB" sz="2400" dirty="0">
                <a:latin typeface="Calibri" panose="020F0502020204030204" pitchFamily="34" charset="0"/>
              </a:rPr>
              <a:t>Planning Policy and Projects for No Net Loss or a Net Gain of Biodiversity</a:t>
            </a:r>
          </a:p>
          <a:p>
            <a:pPr algn="ctr" defTabSz="768111"/>
            <a:endParaRPr lang="fr-FR" sz="2400" b="1" dirty="0">
              <a:latin typeface="Calibri" panose="020F0502020204030204" pitchFamily="34" charset="0"/>
            </a:endParaRPr>
          </a:p>
          <a:p>
            <a:pPr algn="ctr" defTabSz="768111"/>
            <a:r>
              <a:rPr lang="fr-FR" sz="2800" b="1" dirty="0" smtClean="0">
                <a:solidFill>
                  <a:schemeClr val="bg1"/>
                </a:solidFill>
                <a:latin typeface="Calibri" panose="020F0502020204030204" pitchFamily="34" charset="0"/>
              </a:rPr>
              <a:t>Module 16</a:t>
            </a:r>
          </a:p>
          <a:p>
            <a:pPr algn="ctr" defTabSz="768111"/>
            <a:r>
              <a:rPr lang="fr-FR" sz="2800" b="1" dirty="0" err="1" smtClean="0">
                <a:solidFill>
                  <a:schemeClr val="bg1"/>
                </a:solidFill>
                <a:latin typeface="Calibri" panose="020F0502020204030204" pitchFamily="34" charset="0"/>
              </a:rPr>
              <a:t>Example</a:t>
            </a:r>
            <a:r>
              <a:rPr lang="fr-FR" sz="2800" b="1" dirty="0" smtClean="0">
                <a:solidFill>
                  <a:schemeClr val="bg1"/>
                </a:solidFill>
                <a:latin typeface="Calibri" panose="020F0502020204030204" pitchFamily="34" charset="0"/>
              </a:rPr>
              <a:t> </a:t>
            </a:r>
            <a:r>
              <a:rPr lang="fr-FR" sz="2800" b="1" dirty="0">
                <a:solidFill>
                  <a:schemeClr val="bg1"/>
                </a:solidFill>
                <a:latin typeface="Calibri" panose="020F0502020204030204" pitchFamily="34" charset="0"/>
              </a:rPr>
              <a:t>of a state-</a:t>
            </a:r>
            <a:r>
              <a:rPr lang="fr-FR" sz="2800" b="1" dirty="0" err="1">
                <a:solidFill>
                  <a:schemeClr val="bg1"/>
                </a:solidFill>
                <a:latin typeface="Calibri" panose="020F0502020204030204" pitchFamily="34" charset="0"/>
              </a:rPr>
              <a:t>level</a:t>
            </a:r>
            <a:r>
              <a:rPr lang="fr-FR" sz="2800" b="1" dirty="0">
                <a:solidFill>
                  <a:schemeClr val="bg1"/>
                </a:solidFill>
                <a:latin typeface="Calibri" panose="020F0502020204030204" pitchFamily="34" charset="0"/>
              </a:rPr>
              <a:t> </a:t>
            </a:r>
            <a:r>
              <a:rPr lang="fr-FR" sz="2800" b="1" dirty="0" smtClean="0">
                <a:solidFill>
                  <a:schemeClr val="bg1"/>
                </a:solidFill>
                <a:latin typeface="Calibri" panose="020F0502020204030204" pitchFamily="34" charset="0"/>
              </a:rPr>
              <a:t>system</a:t>
            </a:r>
            <a:endParaRPr lang="fr-FR" sz="2400" b="1" dirty="0">
              <a:latin typeface="Calibri" panose="020F0502020204030204" pitchFamily="34" charset="0"/>
            </a:endParaRPr>
          </a:p>
          <a:p>
            <a:pPr algn="ctr" defTabSz="768111"/>
            <a:endParaRPr lang="fr-FR" sz="2400" b="1" dirty="0">
              <a:latin typeface="Calibri" panose="020F0502020204030204" pitchFamily="34" charset="0"/>
            </a:endParaRPr>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643825" y="141513"/>
            <a:ext cx="8338375" cy="646331"/>
          </a:xfrm>
          <a:prstGeom prst="rect">
            <a:avLst/>
          </a:prstGeom>
          <a:noFill/>
        </p:spPr>
        <p:txBody>
          <a:bodyPr wrap="square" rtlCol="0">
            <a:spAutoFit/>
          </a:bodyPr>
          <a:lstStyle/>
          <a:p>
            <a:pPr algn="ctr" defTabSz="768111"/>
            <a:r>
              <a:rPr lang="fr-FR" sz="3600" b="1" dirty="0" smtClean="0">
                <a:solidFill>
                  <a:schemeClr val="bg1"/>
                </a:solidFill>
                <a:latin typeface="Calibri" panose="020F0502020204030204" pitchFamily="34" charset="0"/>
              </a:rPr>
              <a:t>Module 16 – System </a:t>
            </a:r>
            <a:r>
              <a:rPr lang="fr-FR" sz="3600" b="1" dirty="0" err="1" smtClean="0">
                <a:solidFill>
                  <a:schemeClr val="bg1"/>
                </a:solidFill>
                <a:latin typeface="Calibri" panose="020F0502020204030204" pitchFamily="34" charset="0"/>
              </a:rPr>
              <a:t>Example</a:t>
            </a:r>
            <a:endParaRPr lang="pt-PT" sz="3600" b="1" dirty="0">
              <a:solidFill>
                <a:schemeClr val="bg1"/>
              </a:solidFill>
              <a:latin typeface="Calibri" panose="020F0502020204030204" pitchFamily="34" charset="0"/>
            </a:endParaRP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110" y="1652429"/>
            <a:ext cx="3708224" cy="3708224"/>
          </a:xfrm>
          <a:prstGeom prst="rect">
            <a:avLst/>
          </a:prstGeom>
          <a:ln>
            <a:noFill/>
          </a:ln>
        </p:spPr>
      </p:pic>
    </p:spTree>
    <p:extLst>
      <p:ext uri="{BB962C8B-B14F-4D97-AF65-F5344CB8AC3E}">
        <p14:creationId xmlns:p14="http://schemas.microsoft.com/office/powerpoint/2010/main" val="301745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dirty="0">
              <a:solidFill>
                <a:srgbClr val="899943"/>
              </a:solidFill>
            </a:endParaRPr>
          </a:p>
          <a:p>
            <a:pPr>
              <a:spcBef>
                <a:spcPct val="50000"/>
              </a:spcBef>
            </a:pPr>
            <a:endParaRPr lang="en-AU" sz="2000" dirty="0"/>
          </a:p>
        </p:txBody>
      </p:sp>
      <p:pic>
        <p:nvPicPr>
          <p:cNvPr id="44038" name="Picture 6" descr="Bulokes 2"/>
          <p:cNvPicPr>
            <a:picLocks noChangeAspect="1" noChangeArrowheads="1"/>
          </p:cNvPicPr>
          <p:nvPr/>
        </p:nvPicPr>
        <p:blipFill>
          <a:blip r:embed="rId3"/>
          <a:srcRect/>
          <a:stretch>
            <a:fillRect/>
          </a:stretch>
        </p:blipFill>
        <p:spPr bwMode="auto">
          <a:xfrm>
            <a:off x="1814486" y="985340"/>
            <a:ext cx="8563028" cy="5099165"/>
          </a:xfrm>
          <a:prstGeom prst="rect">
            <a:avLst/>
          </a:prstGeom>
          <a:noFill/>
          <a:ln w="9525">
            <a:noFill/>
            <a:miter lim="800000"/>
            <a:headEnd/>
            <a:tailEnd/>
          </a:ln>
        </p:spPr>
      </p:pic>
      <p:sp>
        <p:nvSpPr>
          <p:cNvPr id="44039" name="Text Box 7"/>
          <p:cNvSpPr txBox="1">
            <a:spLocks noChangeArrowheads="1"/>
          </p:cNvSpPr>
          <p:nvPr/>
        </p:nvSpPr>
        <p:spPr bwMode="auto">
          <a:xfrm>
            <a:off x="2640014" y="333376"/>
            <a:ext cx="7037387" cy="58737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sz="3200" dirty="0">
                <a:latin typeface="Comic Sans MS" pitchFamily="-65" charset="0"/>
              </a:rPr>
              <a:t>   </a:t>
            </a:r>
          </a:p>
        </p:txBody>
      </p:sp>
      <p:sp>
        <p:nvSpPr>
          <p:cNvPr id="44040" name="TextBox 8"/>
          <p:cNvSpPr txBox="1">
            <a:spLocks noChangeArrowheads="1"/>
          </p:cNvSpPr>
          <p:nvPr/>
        </p:nvSpPr>
        <p:spPr bwMode="auto">
          <a:xfrm>
            <a:off x="863880" y="113247"/>
            <a:ext cx="9219779"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Variations of quality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dirty="0">
              <a:solidFill>
                <a:srgbClr val="899943"/>
              </a:solidFill>
            </a:endParaRPr>
          </a:p>
          <a:p>
            <a:pPr>
              <a:spcBef>
                <a:spcPct val="50000"/>
              </a:spcBef>
            </a:pPr>
            <a:endParaRPr lang="en-AU" sz="2000" dirty="0"/>
          </a:p>
        </p:txBody>
      </p:sp>
      <p:sp>
        <p:nvSpPr>
          <p:cNvPr id="48133" name="Rectangle 5"/>
          <p:cNvSpPr>
            <a:spLocks noGrp="1" noChangeArrowheads="1"/>
          </p:cNvSpPr>
          <p:nvPr>
            <p:ph type="body" idx="1"/>
          </p:nvPr>
        </p:nvSpPr>
        <p:spPr>
          <a:xfrm>
            <a:off x="562448" y="1420015"/>
            <a:ext cx="8001000" cy="4191000"/>
          </a:xfrm>
        </p:spPr>
        <p:txBody>
          <a:bodyPr>
            <a:normAutofit/>
          </a:bodyPr>
          <a:lstStyle/>
          <a:p>
            <a:pPr>
              <a:spcAft>
                <a:spcPts val="1200"/>
              </a:spcAft>
              <a:buNone/>
            </a:pPr>
            <a:r>
              <a:rPr lang="en-AU" sz="2400" dirty="0"/>
              <a:t> Regulation of native vegetation clearing:</a:t>
            </a:r>
          </a:p>
          <a:p>
            <a:pPr lvl="1">
              <a:spcAft>
                <a:spcPts val="1200"/>
              </a:spcAft>
              <a:buFont typeface="Arial" pitchFamily="-65" charset="0"/>
              <a:buChar char="•"/>
            </a:pPr>
            <a:r>
              <a:rPr lang="en-AU" dirty="0"/>
              <a:t>Under the Planning and Environment Act</a:t>
            </a:r>
          </a:p>
          <a:p>
            <a:pPr lvl="1">
              <a:spcAft>
                <a:spcPts val="1200"/>
              </a:spcAft>
              <a:buFont typeface="Arial" pitchFamily="-65" charset="0"/>
              <a:buChar char="•"/>
            </a:pPr>
            <a:r>
              <a:rPr lang="en-AU" dirty="0"/>
              <a:t>A planning permit is required to clear native vegetation</a:t>
            </a:r>
          </a:p>
          <a:p>
            <a:pPr lvl="1">
              <a:spcAft>
                <a:spcPts val="600"/>
              </a:spcAft>
              <a:buFont typeface="Arial" pitchFamily="-65" charset="0"/>
              <a:buChar char="•"/>
            </a:pPr>
            <a:r>
              <a:rPr lang="en-AU" dirty="0"/>
              <a:t>Assessment of permit applications based on the biodiversity significance of the impact </a:t>
            </a:r>
          </a:p>
          <a:p>
            <a:pPr lvl="1">
              <a:spcAft>
                <a:spcPts val="1200"/>
              </a:spcAft>
              <a:buFont typeface="Arial" pitchFamily="-65" charset="0"/>
              <a:buChar char="•"/>
            </a:pPr>
            <a:r>
              <a:rPr lang="en-AU" dirty="0"/>
              <a:t>Applications must demonstrate </a:t>
            </a:r>
            <a:r>
              <a:rPr lang="en-AU" b="1" dirty="0"/>
              <a:t>‘avoid’ </a:t>
            </a:r>
            <a:r>
              <a:rPr lang="en-AU" dirty="0"/>
              <a:t>and ‘</a:t>
            </a:r>
            <a:r>
              <a:rPr lang="en-AU" b="1" dirty="0"/>
              <a:t>minimise’ </a:t>
            </a:r>
            <a:r>
              <a:rPr lang="en-AU" dirty="0"/>
              <a:t>steps</a:t>
            </a:r>
          </a:p>
          <a:p>
            <a:pPr lvl="1">
              <a:buFont typeface="Arial" pitchFamily="-65" charset="0"/>
              <a:buChar char="•"/>
            </a:pPr>
            <a:r>
              <a:rPr lang="en-AU" dirty="0"/>
              <a:t>The permit (if granted)  requires an</a:t>
            </a:r>
            <a:r>
              <a:rPr lang="en-AU" b="1" dirty="0"/>
              <a:t> offset  </a:t>
            </a:r>
          </a:p>
        </p:txBody>
      </p:sp>
      <p:sp>
        <p:nvSpPr>
          <p:cNvPr id="48134" name="TextBox 5"/>
          <p:cNvSpPr txBox="1">
            <a:spLocks noChangeArrowheads="1"/>
          </p:cNvSpPr>
          <p:nvPr/>
        </p:nvSpPr>
        <p:spPr bwMode="auto">
          <a:xfrm>
            <a:off x="889140" y="115887"/>
            <a:ext cx="9184416" cy="646113"/>
          </a:xfrm>
          <a:prstGeom prst="rect">
            <a:avLst/>
          </a:prstGeom>
          <a:noFill/>
          <a:ln w="9525">
            <a:noFill/>
            <a:miter lim="800000"/>
            <a:headEnd/>
            <a:tailEnd/>
          </a:ln>
        </p:spPr>
        <p:txBody>
          <a:bodyPr wrap="square">
            <a:prstTxWarp prst="textNoShape">
              <a:avLst/>
            </a:prstTxWarp>
            <a:spAutoFit/>
          </a:bodyPr>
          <a:lstStyle/>
          <a:p>
            <a:pPr algn="ctr"/>
            <a:r>
              <a:rPr lang="en-US" sz="3600" b="1" dirty="0">
                <a:solidFill>
                  <a:schemeClr val="bg1"/>
                </a:solidFill>
              </a:rPr>
              <a:t>The Regulation  </a:t>
            </a:r>
          </a:p>
        </p:txBody>
      </p:sp>
      <p:pic>
        <p:nvPicPr>
          <p:cNvPr id="10" name="Picture 8" descr="Native+Vegetation+Management+-+A+Framework+for+Action+cover+image220x165">
            <a:extLst>
              <a:ext uri="{FF2B5EF4-FFF2-40B4-BE49-F238E27FC236}">
                <a16:creationId xmlns:a16="http://schemas.microsoft.com/office/drawing/2014/main" id="{7C9DA2F0-6A08-439E-9258-B6AF96669DDC}"/>
              </a:ext>
            </a:extLst>
          </p:cNvPr>
          <p:cNvPicPr>
            <a:picLocks noChangeAspect="1" noChangeArrowheads="1"/>
          </p:cNvPicPr>
          <p:nvPr/>
        </p:nvPicPr>
        <p:blipFill>
          <a:blip r:embed="rId3"/>
          <a:srcRect/>
          <a:stretch>
            <a:fillRect/>
          </a:stretch>
        </p:blipFill>
        <p:spPr bwMode="auto">
          <a:xfrm>
            <a:off x="8920030" y="2389564"/>
            <a:ext cx="2422403" cy="2768460"/>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TextBox 5"/>
          <p:cNvSpPr txBox="1">
            <a:spLocks noChangeArrowheads="1"/>
          </p:cNvSpPr>
          <p:nvPr/>
        </p:nvSpPr>
        <p:spPr bwMode="auto">
          <a:xfrm>
            <a:off x="817149" y="65459"/>
            <a:ext cx="9296821"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Regulatory approach to impacts</a:t>
            </a:r>
          </a:p>
        </p:txBody>
      </p:sp>
      <p:sp>
        <p:nvSpPr>
          <p:cNvPr id="7" name="Striped Right Arrow 6"/>
          <p:cNvSpPr/>
          <p:nvPr/>
        </p:nvSpPr>
        <p:spPr bwMode="auto">
          <a:xfrm>
            <a:off x="2514600" y="2362200"/>
            <a:ext cx="6858000" cy="655358"/>
          </a:xfrm>
          <a:prstGeom prst="stripedRightArrow">
            <a:avLst>
              <a:gd name="adj1" fmla="val 56192"/>
              <a:gd name="adj2" fmla="val 107498"/>
            </a:avLst>
          </a:prstGeom>
          <a:solidFill>
            <a:schemeClr val="accent6"/>
          </a:solidFill>
          <a:ln w="9525" cap="flat" cmpd="sng" algn="ctr">
            <a:solidFill>
              <a:schemeClr val="accent6"/>
            </a:solidFill>
            <a:prstDash val="solid"/>
            <a:round/>
            <a:headEnd type="none" w="med" len="med"/>
            <a:tailEnd type="none" w="med" len="med"/>
          </a:ln>
          <a:effectLst>
            <a:glow rad="101600">
              <a:schemeClr val="accent1">
                <a:lumMod val="75000"/>
                <a:alpha val="75000"/>
              </a:schemeClr>
            </a:glow>
            <a:softEdge rad="38100"/>
          </a:effectLst>
        </p:spPr>
        <p:txBody>
          <a:bodyPr lIns="90000" tIns="46800" rIns="90000" bIns="46800">
            <a:prstTxWarp prst="textNoShape">
              <a:avLst/>
            </a:prstTxWarp>
            <a:spAutoFit/>
          </a:bodyPr>
          <a:lstStyle/>
          <a:p>
            <a:pPr>
              <a:defRPr/>
            </a:pPr>
            <a:endParaRPr lang="en-US" dirty="0">
              <a:solidFill>
                <a:srgbClr val="54661C"/>
              </a:solidFill>
            </a:endParaRPr>
          </a:p>
        </p:txBody>
      </p:sp>
      <p:sp>
        <p:nvSpPr>
          <p:cNvPr id="46089" name="TextBox 12"/>
          <p:cNvSpPr txBox="1">
            <a:spLocks noChangeArrowheads="1"/>
          </p:cNvSpPr>
          <p:nvPr/>
        </p:nvSpPr>
        <p:spPr bwMode="auto">
          <a:xfrm>
            <a:off x="2819400" y="3810000"/>
            <a:ext cx="1295400" cy="369332"/>
          </a:xfrm>
          <a:prstGeom prst="rect">
            <a:avLst/>
          </a:prstGeom>
          <a:noFill/>
          <a:ln w="9525">
            <a:noFill/>
            <a:miter lim="800000"/>
            <a:headEnd/>
            <a:tailEnd/>
          </a:ln>
        </p:spPr>
        <p:txBody>
          <a:bodyPr>
            <a:prstTxWarp prst="textNoShape">
              <a:avLst/>
            </a:prstTxWarp>
            <a:spAutoFit/>
          </a:bodyPr>
          <a:lstStyle/>
          <a:p>
            <a:r>
              <a:rPr lang="en-US" dirty="0"/>
              <a:t>Exempt</a:t>
            </a:r>
          </a:p>
        </p:txBody>
      </p:sp>
      <p:sp>
        <p:nvSpPr>
          <p:cNvPr id="46090" name="TextBox 14"/>
          <p:cNvSpPr txBox="1">
            <a:spLocks noChangeArrowheads="1"/>
          </p:cNvSpPr>
          <p:nvPr/>
        </p:nvSpPr>
        <p:spPr bwMode="auto">
          <a:xfrm>
            <a:off x="2743200" y="2514600"/>
            <a:ext cx="1676400" cy="369332"/>
          </a:xfrm>
          <a:prstGeom prst="rect">
            <a:avLst/>
          </a:prstGeom>
          <a:noFill/>
          <a:ln w="9525">
            <a:noFill/>
            <a:miter lim="800000"/>
            <a:headEnd/>
            <a:tailEnd/>
          </a:ln>
        </p:spPr>
        <p:txBody>
          <a:bodyPr>
            <a:prstTxWarp prst="textNoShape">
              <a:avLst/>
            </a:prstTxWarp>
            <a:spAutoFit/>
          </a:bodyPr>
          <a:lstStyle/>
          <a:p>
            <a:r>
              <a:rPr lang="en-US" dirty="0"/>
              <a:t>Exempt</a:t>
            </a:r>
          </a:p>
        </p:txBody>
      </p:sp>
      <p:sp>
        <p:nvSpPr>
          <p:cNvPr id="46091" name="TextBox 15"/>
          <p:cNvSpPr txBox="1">
            <a:spLocks noChangeArrowheads="1"/>
          </p:cNvSpPr>
          <p:nvPr/>
        </p:nvSpPr>
        <p:spPr bwMode="auto">
          <a:xfrm>
            <a:off x="4267200" y="2514600"/>
            <a:ext cx="1066800" cy="369332"/>
          </a:xfrm>
          <a:prstGeom prst="rect">
            <a:avLst/>
          </a:prstGeom>
          <a:noFill/>
          <a:ln w="9525">
            <a:noFill/>
            <a:miter lim="800000"/>
            <a:headEnd/>
            <a:tailEnd/>
          </a:ln>
        </p:spPr>
        <p:txBody>
          <a:bodyPr>
            <a:prstTxWarp prst="textNoShape">
              <a:avLst/>
            </a:prstTxWarp>
            <a:spAutoFit/>
          </a:bodyPr>
          <a:lstStyle/>
          <a:p>
            <a:r>
              <a:rPr lang="en-US" dirty="0"/>
              <a:t>Small</a:t>
            </a:r>
          </a:p>
        </p:txBody>
      </p:sp>
      <p:sp>
        <p:nvSpPr>
          <p:cNvPr id="46092" name="TextBox 16"/>
          <p:cNvSpPr txBox="1">
            <a:spLocks noChangeArrowheads="1"/>
          </p:cNvSpPr>
          <p:nvPr/>
        </p:nvSpPr>
        <p:spPr bwMode="auto">
          <a:xfrm>
            <a:off x="7086600" y="2514600"/>
            <a:ext cx="1143000" cy="369332"/>
          </a:xfrm>
          <a:prstGeom prst="rect">
            <a:avLst/>
          </a:prstGeom>
          <a:noFill/>
          <a:ln w="9525">
            <a:noFill/>
            <a:miter lim="800000"/>
            <a:headEnd/>
            <a:tailEnd/>
          </a:ln>
        </p:spPr>
        <p:txBody>
          <a:bodyPr>
            <a:prstTxWarp prst="textNoShape">
              <a:avLst/>
            </a:prstTxWarp>
            <a:spAutoFit/>
          </a:bodyPr>
          <a:lstStyle/>
          <a:p>
            <a:r>
              <a:rPr lang="en-US" dirty="0"/>
              <a:t>Large</a:t>
            </a:r>
          </a:p>
        </p:txBody>
      </p:sp>
      <p:sp>
        <p:nvSpPr>
          <p:cNvPr id="46093" name="TextBox 17"/>
          <p:cNvSpPr txBox="1">
            <a:spLocks noChangeArrowheads="1"/>
          </p:cNvSpPr>
          <p:nvPr/>
        </p:nvSpPr>
        <p:spPr bwMode="auto">
          <a:xfrm>
            <a:off x="5410200" y="2514600"/>
            <a:ext cx="1371600" cy="369332"/>
          </a:xfrm>
          <a:prstGeom prst="rect">
            <a:avLst/>
          </a:prstGeom>
          <a:noFill/>
          <a:ln w="9525">
            <a:noFill/>
            <a:miter lim="800000"/>
            <a:headEnd/>
            <a:tailEnd/>
          </a:ln>
        </p:spPr>
        <p:txBody>
          <a:bodyPr>
            <a:prstTxWarp prst="textNoShape">
              <a:avLst/>
            </a:prstTxWarp>
            <a:spAutoFit/>
          </a:bodyPr>
          <a:lstStyle/>
          <a:p>
            <a:r>
              <a:rPr lang="en-US" dirty="0"/>
              <a:t>Medium</a:t>
            </a:r>
          </a:p>
        </p:txBody>
      </p:sp>
      <p:sp>
        <p:nvSpPr>
          <p:cNvPr id="46094" name="TextBox 18"/>
          <p:cNvSpPr txBox="1">
            <a:spLocks noChangeArrowheads="1"/>
          </p:cNvSpPr>
          <p:nvPr/>
        </p:nvSpPr>
        <p:spPr bwMode="auto">
          <a:xfrm>
            <a:off x="800100" y="3994666"/>
            <a:ext cx="2286000" cy="1600438"/>
          </a:xfrm>
          <a:prstGeom prst="rect">
            <a:avLst/>
          </a:prstGeom>
          <a:noFill/>
          <a:ln w="9525">
            <a:noFill/>
            <a:miter lim="800000"/>
            <a:headEnd/>
            <a:tailEnd/>
          </a:ln>
        </p:spPr>
        <p:txBody>
          <a:bodyPr>
            <a:prstTxWarp prst="textNoShape">
              <a:avLst/>
            </a:prstTxWarp>
            <a:spAutoFit/>
          </a:bodyPr>
          <a:lstStyle/>
          <a:p>
            <a:r>
              <a:rPr lang="en-US" sz="2000" dirty="0" err="1">
                <a:solidFill>
                  <a:srgbClr val="1D3801"/>
                </a:solidFill>
              </a:rPr>
              <a:t>Eg</a:t>
            </a:r>
            <a:endParaRPr lang="en-US" sz="2000" dirty="0">
              <a:solidFill>
                <a:srgbClr val="1D3801"/>
              </a:solidFill>
            </a:endParaRPr>
          </a:p>
          <a:p>
            <a:r>
              <a:rPr lang="en-US" sz="2000" dirty="0">
                <a:solidFill>
                  <a:srgbClr val="1D3801"/>
                </a:solidFill>
              </a:rPr>
              <a:t>fire protection</a:t>
            </a:r>
          </a:p>
          <a:p>
            <a:r>
              <a:rPr lang="en-US" sz="2000" dirty="0">
                <a:solidFill>
                  <a:srgbClr val="1D3801"/>
                </a:solidFill>
              </a:rPr>
              <a:t>fence lines</a:t>
            </a:r>
          </a:p>
          <a:p>
            <a:r>
              <a:rPr lang="en-US" sz="2000" dirty="0">
                <a:solidFill>
                  <a:srgbClr val="1D3801"/>
                </a:solidFill>
              </a:rPr>
              <a:t>emergency works</a:t>
            </a:r>
          </a:p>
          <a:p>
            <a:endParaRPr lang="en-US" dirty="0">
              <a:solidFill>
                <a:srgbClr val="1D3801"/>
              </a:solidFill>
            </a:endParaRPr>
          </a:p>
        </p:txBody>
      </p:sp>
      <p:sp>
        <p:nvSpPr>
          <p:cNvPr id="46095" name="Down Arrow 19"/>
          <p:cNvSpPr>
            <a:spLocks noChangeArrowheads="1"/>
          </p:cNvSpPr>
          <p:nvPr/>
        </p:nvSpPr>
        <p:spPr bwMode="auto">
          <a:xfrm>
            <a:off x="3200401" y="3733801"/>
            <a:ext cx="297879" cy="461337"/>
          </a:xfrm>
          <a:prstGeom prst="downArrow">
            <a:avLst>
              <a:gd name="adj1" fmla="val 60481"/>
              <a:gd name="adj2" fmla="val 50024"/>
            </a:avLst>
          </a:prstGeom>
          <a:noFill/>
          <a:ln w="9525">
            <a:noFill/>
            <a:round/>
            <a:headEnd/>
            <a:tailEnd/>
          </a:ln>
        </p:spPr>
        <p:txBody>
          <a:bodyPr wrap="none" lIns="90000" tIns="46800" rIns="90000" bIns="46800">
            <a:prstTxWarp prst="textNoShape">
              <a:avLst/>
            </a:prstTxWarp>
            <a:spAutoFit/>
          </a:bodyPr>
          <a:lstStyle/>
          <a:p>
            <a:endParaRPr lang="en-US"/>
          </a:p>
        </p:txBody>
      </p:sp>
      <p:sp>
        <p:nvSpPr>
          <p:cNvPr id="46097" name="TextBox 22"/>
          <p:cNvSpPr txBox="1">
            <a:spLocks noChangeArrowheads="1"/>
          </p:cNvSpPr>
          <p:nvPr/>
        </p:nvSpPr>
        <p:spPr bwMode="auto">
          <a:xfrm>
            <a:off x="3988838" y="3799880"/>
            <a:ext cx="1600200" cy="708025"/>
          </a:xfrm>
          <a:prstGeom prst="rect">
            <a:avLst/>
          </a:prstGeom>
          <a:noFill/>
          <a:ln w="9525">
            <a:noFill/>
            <a:miter lim="800000"/>
            <a:headEnd/>
            <a:tailEnd/>
          </a:ln>
        </p:spPr>
        <p:txBody>
          <a:bodyPr>
            <a:prstTxWarp prst="textNoShape">
              <a:avLst/>
            </a:prstTxWarp>
            <a:spAutoFit/>
          </a:bodyPr>
          <a:lstStyle/>
          <a:p>
            <a:r>
              <a:rPr lang="en-US" sz="2000" dirty="0">
                <a:solidFill>
                  <a:srgbClr val="1D3801"/>
                </a:solidFill>
              </a:rPr>
              <a:t>Local government</a:t>
            </a:r>
          </a:p>
        </p:txBody>
      </p:sp>
      <p:sp>
        <p:nvSpPr>
          <p:cNvPr id="46098" name="Down Arrow 23"/>
          <p:cNvSpPr>
            <a:spLocks noChangeArrowheads="1"/>
          </p:cNvSpPr>
          <p:nvPr/>
        </p:nvSpPr>
        <p:spPr bwMode="auto">
          <a:xfrm>
            <a:off x="7239000" y="3200400"/>
            <a:ext cx="533400" cy="425408"/>
          </a:xfrm>
          <a:prstGeom prst="downArrow">
            <a:avLst>
              <a:gd name="adj1" fmla="val 40472"/>
              <a:gd name="adj2" fmla="val 33333"/>
            </a:avLst>
          </a:prstGeom>
          <a:solidFill>
            <a:srgbClr val="660066"/>
          </a:solidFill>
          <a:ln w="9525">
            <a:solidFill>
              <a:srgbClr val="660066"/>
            </a:solidFill>
            <a:round/>
            <a:headEnd/>
            <a:tailEnd/>
          </a:ln>
        </p:spPr>
        <p:txBody>
          <a:bodyPr lIns="90000" tIns="46800" rIns="90000" bIns="46800">
            <a:prstTxWarp prst="textNoShape">
              <a:avLst/>
            </a:prstTxWarp>
            <a:spAutoFit/>
          </a:bodyPr>
          <a:lstStyle/>
          <a:p>
            <a:endParaRPr lang="en-US"/>
          </a:p>
        </p:txBody>
      </p:sp>
      <p:sp>
        <p:nvSpPr>
          <p:cNvPr id="46099" name="TextBox 24"/>
          <p:cNvSpPr txBox="1">
            <a:spLocks noChangeArrowheads="1"/>
          </p:cNvSpPr>
          <p:nvPr/>
        </p:nvSpPr>
        <p:spPr bwMode="auto">
          <a:xfrm>
            <a:off x="6400800" y="5003570"/>
            <a:ext cx="1752600" cy="708025"/>
          </a:xfrm>
          <a:prstGeom prst="rect">
            <a:avLst/>
          </a:prstGeom>
          <a:noFill/>
          <a:ln w="9525">
            <a:noFill/>
            <a:miter lim="800000"/>
            <a:headEnd/>
            <a:tailEnd/>
          </a:ln>
        </p:spPr>
        <p:txBody>
          <a:bodyPr>
            <a:prstTxWarp prst="textNoShape">
              <a:avLst/>
            </a:prstTxWarp>
            <a:spAutoFit/>
          </a:bodyPr>
          <a:lstStyle/>
          <a:p>
            <a:pPr algn="ctr"/>
            <a:r>
              <a:rPr lang="en-US" sz="2000" dirty="0">
                <a:solidFill>
                  <a:srgbClr val="1D3801"/>
                </a:solidFill>
              </a:rPr>
              <a:t>State government</a:t>
            </a:r>
          </a:p>
        </p:txBody>
      </p:sp>
      <p:sp>
        <p:nvSpPr>
          <p:cNvPr id="46100" name="TextBox 25"/>
          <p:cNvSpPr txBox="1">
            <a:spLocks noChangeArrowheads="1"/>
          </p:cNvSpPr>
          <p:nvPr/>
        </p:nvSpPr>
        <p:spPr bwMode="auto">
          <a:xfrm>
            <a:off x="7239000" y="3810000"/>
            <a:ext cx="914400" cy="400050"/>
          </a:xfrm>
          <a:prstGeom prst="rect">
            <a:avLst/>
          </a:prstGeom>
          <a:noFill/>
          <a:ln w="9525">
            <a:noFill/>
            <a:miter lim="800000"/>
            <a:headEnd/>
            <a:tailEnd/>
          </a:ln>
        </p:spPr>
        <p:txBody>
          <a:bodyPr>
            <a:prstTxWarp prst="textNoShape">
              <a:avLst/>
            </a:prstTxWarp>
            <a:spAutoFit/>
          </a:bodyPr>
          <a:lstStyle/>
          <a:p>
            <a:r>
              <a:rPr lang="en-US" sz="2000">
                <a:solidFill>
                  <a:srgbClr val="1D3801"/>
                </a:solidFill>
              </a:rPr>
              <a:t>EIA</a:t>
            </a:r>
          </a:p>
        </p:txBody>
      </p:sp>
      <p:sp>
        <p:nvSpPr>
          <p:cNvPr id="46101" name="Down Arrow 27"/>
          <p:cNvSpPr>
            <a:spLocks noChangeArrowheads="1"/>
          </p:cNvSpPr>
          <p:nvPr/>
        </p:nvSpPr>
        <p:spPr bwMode="auto">
          <a:xfrm>
            <a:off x="8686800" y="4114801"/>
            <a:ext cx="457200" cy="371513"/>
          </a:xfrm>
          <a:prstGeom prst="downArrow">
            <a:avLst>
              <a:gd name="adj1" fmla="val 50000"/>
              <a:gd name="adj2" fmla="val 0"/>
            </a:avLst>
          </a:prstGeom>
          <a:noFill/>
          <a:ln w="9525">
            <a:noFill/>
            <a:round/>
            <a:headEnd/>
            <a:tailEnd/>
          </a:ln>
        </p:spPr>
        <p:txBody>
          <a:bodyPr lIns="90000" tIns="46800" rIns="90000" bIns="46800">
            <a:prstTxWarp prst="textNoShape">
              <a:avLst/>
            </a:prstTxWarp>
            <a:spAutoFit/>
          </a:bodyPr>
          <a:lstStyle/>
          <a:p>
            <a:endParaRPr lang="en-US"/>
          </a:p>
        </p:txBody>
      </p:sp>
      <p:sp>
        <p:nvSpPr>
          <p:cNvPr id="46103" name="Down Arrow 29"/>
          <p:cNvSpPr>
            <a:spLocks noChangeArrowheads="1"/>
          </p:cNvSpPr>
          <p:nvPr/>
        </p:nvSpPr>
        <p:spPr bwMode="auto">
          <a:xfrm>
            <a:off x="8001000" y="4191000"/>
            <a:ext cx="609600" cy="493674"/>
          </a:xfrm>
          <a:prstGeom prst="downArrow">
            <a:avLst>
              <a:gd name="adj1" fmla="val 50000"/>
              <a:gd name="adj2" fmla="val 49945"/>
            </a:avLst>
          </a:prstGeom>
          <a:noFill/>
          <a:ln w="9525">
            <a:noFill/>
            <a:round/>
            <a:headEnd/>
            <a:tailEnd/>
          </a:ln>
        </p:spPr>
        <p:txBody>
          <a:bodyPr lIns="90000" tIns="46800" rIns="90000" bIns="46800">
            <a:prstTxWarp prst="textNoShape">
              <a:avLst/>
            </a:prstTxWarp>
            <a:spAutoFit/>
          </a:bodyPr>
          <a:lstStyle/>
          <a:p>
            <a:endParaRPr lang="en-US">
              <a:solidFill>
                <a:srgbClr val="1D3801"/>
              </a:solidFill>
            </a:endParaRPr>
          </a:p>
        </p:txBody>
      </p:sp>
      <p:sp>
        <p:nvSpPr>
          <p:cNvPr id="46104" name="Down Arrow 30"/>
          <p:cNvSpPr>
            <a:spLocks noChangeArrowheads="1"/>
          </p:cNvSpPr>
          <p:nvPr/>
        </p:nvSpPr>
        <p:spPr bwMode="auto">
          <a:xfrm rot="814981">
            <a:off x="7212013" y="4393260"/>
            <a:ext cx="457200" cy="482895"/>
          </a:xfrm>
          <a:prstGeom prst="downArrow">
            <a:avLst>
              <a:gd name="adj1" fmla="val 50000"/>
              <a:gd name="adj2" fmla="val 50026"/>
            </a:avLst>
          </a:prstGeom>
          <a:solidFill>
            <a:srgbClr val="660066"/>
          </a:solidFill>
          <a:ln w="9525">
            <a:noFill/>
            <a:round/>
            <a:headEnd/>
            <a:tailEnd/>
          </a:ln>
        </p:spPr>
        <p:txBody>
          <a:bodyPr lIns="90000" tIns="46800" rIns="90000" bIns="46800">
            <a:prstTxWarp prst="textNoShape">
              <a:avLst/>
            </a:prstTxWarp>
            <a:spAutoFit/>
          </a:bodyPr>
          <a:lstStyle/>
          <a:p>
            <a:endParaRPr lang="en-US"/>
          </a:p>
        </p:txBody>
      </p:sp>
      <p:sp>
        <p:nvSpPr>
          <p:cNvPr id="46106" name="TextBox 32"/>
          <p:cNvSpPr txBox="1">
            <a:spLocks noChangeArrowheads="1"/>
          </p:cNvSpPr>
          <p:nvPr/>
        </p:nvSpPr>
        <p:spPr bwMode="auto">
          <a:xfrm>
            <a:off x="9542470" y="2483882"/>
            <a:ext cx="1143000" cy="400050"/>
          </a:xfrm>
          <a:prstGeom prst="rect">
            <a:avLst/>
          </a:prstGeom>
          <a:noFill/>
          <a:ln w="9525">
            <a:noFill/>
            <a:miter lim="800000"/>
            <a:headEnd/>
            <a:tailEnd/>
          </a:ln>
        </p:spPr>
        <p:txBody>
          <a:bodyPr>
            <a:prstTxWarp prst="textNoShape">
              <a:avLst/>
            </a:prstTxWarp>
            <a:spAutoFit/>
          </a:bodyPr>
          <a:lstStyle/>
          <a:p>
            <a:r>
              <a:rPr lang="en-US" sz="2000" dirty="0">
                <a:solidFill>
                  <a:srgbClr val="1D3801"/>
                </a:solidFill>
              </a:rPr>
              <a:t>Impacts</a:t>
            </a:r>
          </a:p>
        </p:txBody>
      </p:sp>
      <p:sp>
        <p:nvSpPr>
          <p:cNvPr id="46108" name="Curved Right Arrow 30"/>
          <p:cNvSpPr>
            <a:spLocks noChangeArrowheads="1"/>
          </p:cNvSpPr>
          <p:nvPr/>
        </p:nvSpPr>
        <p:spPr bwMode="auto">
          <a:xfrm rot="19542178">
            <a:off x="5614184" y="3870394"/>
            <a:ext cx="572291" cy="790135"/>
          </a:xfrm>
          <a:prstGeom prst="curvedRightArrow">
            <a:avLst>
              <a:gd name="adj1" fmla="val 25000"/>
              <a:gd name="adj2" fmla="val 50000"/>
              <a:gd name="adj3" fmla="val 25000"/>
            </a:avLst>
          </a:prstGeom>
          <a:solidFill>
            <a:srgbClr val="660066"/>
          </a:solidFill>
          <a:ln w="9525">
            <a:noFill/>
            <a:round/>
            <a:headEnd/>
            <a:tailEnd/>
          </a:ln>
        </p:spPr>
        <p:txBody>
          <a:bodyPr wrap="square" lIns="90000" tIns="46800" rIns="90000" bIns="46800">
            <a:prstTxWarp prst="textNoShape">
              <a:avLst/>
            </a:prstTxWarp>
            <a:spAutoFit/>
          </a:bodyPr>
          <a:lstStyle/>
          <a:p>
            <a:endParaRPr lang="en-US"/>
          </a:p>
        </p:txBody>
      </p:sp>
      <p:sp>
        <p:nvSpPr>
          <p:cNvPr id="29" name="Down Arrow 23">
            <a:extLst>
              <a:ext uri="{FF2B5EF4-FFF2-40B4-BE49-F238E27FC236}">
                <a16:creationId xmlns:a16="http://schemas.microsoft.com/office/drawing/2014/main" id="{10CD7556-5726-4D51-836F-09171432688A}"/>
              </a:ext>
            </a:extLst>
          </p:cNvPr>
          <p:cNvSpPr>
            <a:spLocks noChangeArrowheads="1"/>
          </p:cNvSpPr>
          <p:nvPr/>
        </p:nvSpPr>
        <p:spPr bwMode="auto">
          <a:xfrm>
            <a:off x="4329928" y="3200400"/>
            <a:ext cx="533400" cy="425408"/>
          </a:xfrm>
          <a:prstGeom prst="downArrow">
            <a:avLst>
              <a:gd name="adj1" fmla="val 40472"/>
              <a:gd name="adj2" fmla="val 33333"/>
            </a:avLst>
          </a:prstGeom>
          <a:solidFill>
            <a:srgbClr val="660066"/>
          </a:solidFill>
          <a:ln w="9525">
            <a:solidFill>
              <a:srgbClr val="660066"/>
            </a:solidFill>
            <a:round/>
            <a:headEnd/>
            <a:tailEnd/>
          </a:ln>
        </p:spPr>
        <p:txBody>
          <a:bodyPr lIns="90000" tIns="46800" rIns="90000" bIns="46800">
            <a:prstTxWarp prst="textNoShape">
              <a:avLst/>
            </a:prstTxWarp>
            <a:spAutoFit/>
          </a:bodyPr>
          <a:lstStyle/>
          <a:p>
            <a:endParaRPr lang="en-US"/>
          </a:p>
        </p:txBody>
      </p:sp>
      <p:sp>
        <p:nvSpPr>
          <p:cNvPr id="30" name="Down Arrow 23">
            <a:extLst>
              <a:ext uri="{FF2B5EF4-FFF2-40B4-BE49-F238E27FC236}">
                <a16:creationId xmlns:a16="http://schemas.microsoft.com/office/drawing/2014/main" id="{A6ECFA1D-6A70-495D-8036-A60AF002C427}"/>
              </a:ext>
            </a:extLst>
          </p:cNvPr>
          <p:cNvSpPr>
            <a:spLocks noChangeArrowheads="1"/>
          </p:cNvSpPr>
          <p:nvPr/>
        </p:nvSpPr>
        <p:spPr bwMode="auto">
          <a:xfrm>
            <a:off x="2935568" y="3200400"/>
            <a:ext cx="533400" cy="425408"/>
          </a:xfrm>
          <a:prstGeom prst="downArrow">
            <a:avLst>
              <a:gd name="adj1" fmla="val 40472"/>
              <a:gd name="adj2" fmla="val 33333"/>
            </a:avLst>
          </a:prstGeom>
          <a:solidFill>
            <a:srgbClr val="660066"/>
          </a:solidFill>
          <a:ln w="9525">
            <a:solidFill>
              <a:srgbClr val="660066"/>
            </a:solidFill>
            <a:round/>
            <a:headEnd/>
            <a:tailEnd/>
          </a:ln>
        </p:spPr>
        <p:txBody>
          <a:bodyPr lIns="90000" tIns="46800" rIns="90000" bIns="46800">
            <a:prstTxWarp prst="textNoShape">
              <a:avLst/>
            </a:prstTxWarp>
            <a:spAutoFit/>
          </a:bodyPr>
          <a:lstStyle/>
          <a:p>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1524000" y="1676400"/>
            <a:ext cx="8763000" cy="4548188"/>
          </a:xfrm>
        </p:spPr>
        <p:txBody>
          <a:bodyPr>
            <a:normAutofit/>
          </a:bodyPr>
          <a:lstStyle/>
          <a:p>
            <a:pPr>
              <a:spcBef>
                <a:spcPct val="45000"/>
              </a:spcBef>
              <a:spcAft>
                <a:spcPts val="1800"/>
              </a:spcAft>
              <a:buNone/>
            </a:pPr>
            <a:r>
              <a:rPr lang="en-AU" sz="2400" dirty="0"/>
              <a:t>The nature and size of the offset is set by the offset policy (statutory document):</a:t>
            </a:r>
          </a:p>
          <a:p>
            <a:pPr lvl="1">
              <a:spcBef>
                <a:spcPts val="1075"/>
              </a:spcBef>
            </a:pPr>
            <a:r>
              <a:rPr lang="en-AU" dirty="0"/>
              <a:t>No Net Loss</a:t>
            </a:r>
          </a:p>
          <a:p>
            <a:pPr lvl="1">
              <a:spcBef>
                <a:spcPts val="1075"/>
              </a:spcBef>
            </a:pPr>
            <a:r>
              <a:rPr lang="en-AU" dirty="0"/>
              <a:t>offsets are secure and ongoing</a:t>
            </a:r>
          </a:p>
          <a:p>
            <a:pPr lvl="1">
              <a:spcBef>
                <a:spcPts val="1075"/>
              </a:spcBef>
            </a:pPr>
            <a:r>
              <a:rPr lang="en-AU" dirty="0"/>
              <a:t>quality/area metric -  habitat hectares</a:t>
            </a:r>
          </a:p>
          <a:p>
            <a:pPr lvl="1">
              <a:spcBef>
                <a:spcPts val="1075"/>
              </a:spcBef>
            </a:pPr>
            <a:r>
              <a:rPr lang="en-AU" dirty="0"/>
              <a:t>like for like rules for losses and offsets</a:t>
            </a:r>
          </a:p>
          <a:p>
            <a:pPr lvl="1">
              <a:spcBef>
                <a:spcPts val="1075"/>
              </a:spcBef>
            </a:pPr>
            <a:r>
              <a:rPr lang="en-AU" dirty="0"/>
              <a:t>graduated requirements on biodiversity significance </a:t>
            </a:r>
          </a:p>
          <a:p>
            <a:pPr lvl="1">
              <a:spcBef>
                <a:spcPts val="1075"/>
              </a:spcBef>
            </a:pPr>
            <a:endParaRPr lang="en-AU" dirty="0"/>
          </a:p>
          <a:p>
            <a:pPr lvl="1">
              <a:spcBef>
                <a:spcPts val="1075"/>
              </a:spcBef>
            </a:pPr>
            <a:endParaRPr lang="en-AU" dirty="0"/>
          </a:p>
          <a:p>
            <a:pPr lvl="1"/>
            <a:endParaRPr lang="en-AU" dirty="0">
              <a:solidFill>
                <a:schemeClr val="accent2"/>
              </a:solidFill>
            </a:endParaRPr>
          </a:p>
        </p:txBody>
      </p:sp>
      <p:sp>
        <p:nvSpPr>
          <p:cNvPr id="50181" name="Text Box 6"/>
          <p:cNvSpPr txBox="1">
            <a:spLocks noChangeArrowheads="1"/>
          </p:cNvSpPr>
          <p:nvPr/>
        </p:nvSpPr>
        <p:spPr bwMode="auto">
          <a:xfrm>
            <a:off x="856963" y="93637"/>
            <a:ext cx="9221645"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dirty="0">
                <a:latin typeface="Comic Sans MS" pitchFamily="-65" charset="0"/>
              </a:rPr>
              <a:t> </a:t>
            </a:r>
            <a:r>
              <a:rPr lang="en-AU" sz="3200" b="1" dirty="0">
                <a:solidFill>
                  <a:schemeClr val="bg1"/>
                </a:solidFill>
                <a:latin typeface="Calibri" panose="020F0502020204030204" pitchFamily="34" charset="0"/>
                <a:cs typeface="Calibri" panose="020F0502020204030204" pitchFamily="34" charset="0"/>
              </a:rPr>
              <a:t>Offset policy in Victoria </a:t>
            </a:r>
          </a:p>
        </p:txBody>
      </p:sp>
      <p:pic>
        <p:nvPicPr>
          <p:cNvPr id="50182" name="Picture 7" descr="Native+Vegetation+Management+-+A+Framework+for+Action+cover+image220x165"/>
          <p:cNvPicPr>
            <a:picLocks noChangeAspect="1" noChangeArrowheads="1"/>
          </p:cNvPicPr>
          <p:nvPr/>
        </p:nvPicPr>
        <p:blipFill>
          <a:blip r:embed="rId3"/>
          <a:srcRect/>
          <a:stretch>
            <a:fillRect/>
          </a:stretch>
        </p:blipFill>
        <p:spPr bwMode="auto">
          <a:xfrm>
            <a:off x="9002545" y="2632899"/>
            <a:ext cx="2286000" cy="29718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Veg_condition_10_60%"/>
          <p:cNvPicPr>
            <a:picLocks noChangeAspect="1" noChangeArrowheads="1"/>
          </p:cNvPicPr>
          <p:nvPr/>
        </p:nvPicPr>
        <p:blipFill>
          <a:blip r:embed="rId3"/>
          <a:srcRect/>
          <a:stretch>
            <a:fillRect/>
          </a:stretch>
        </p:blipFill>
        <p:spPr bwMode="auto">
          <a:xfrm>
            <a:off x="1708484" y="762653"/>
            <a:ext cx="8959515" cy="6122335"/>
          </a:xfrm>
          <a:prstGeom prst="rect">
            <a:avLst/>
          </a:prstGeom>
          <a:noFill/>
          <a:ln w="9525">
            <a:noFill/>
            <a:miter lim="800000"/>
            <a:headEnd/>
            <a:tailEnd/>
          </a:ln>
        </p:spPr>
      </p:pic>
      <p:sp>
        <p:nvSpPr>
          <p:cNvPr id="50180" name="Text Box 4"/>
          <p:cNvSpPr txBox="1">
            <a:spLocks noChangeArrowheads="1"/>
          </p:cNvSpPr>
          <p:nvPr/>
        </p:nvSpPr>
        <p:spPr bwMode="auto">
          <a:xfrm>
            <a:off x="4305670" y="6206372"/>
            <a:ext cx="6362330" cy="584775"/>
          </a:xfrm>
          <a:prstGeom prst="rect">
            <a:avLst/>
          </a:prstGeom>
          <a:solidFill>
            <a:srgbClr val="336600"/>
          </a:solidFill>
          <a:ln w="12700">
            <a:noFill/>
            <a:miter lim="800000"/>
            <a:headEnd type="none" w="sm" len="sm"/>
            <a:tailEnd type="none" w="sm" len="sm"/>
          </a:ln>
        </p:spPr>
        <p:txBody>
          <a:bodyPr wrap="square">
            <a:prstTxWarp prst="textNoShape">
              <a:avLst/>
            </a:prstTxWarp>
            <a:spAutoFit/>
          </a:bodyPr>
          <a:lstStyle/>
          <a:p>
            <a:pPr algn="r">
              <a:spcBef>
                <a:spcPct val="50000"/>
              </a:spcBef>
            </a:pPr>
            <a:r>
              <a:rPr lang="en-US" sz="3200" b="1" i="1" dirty="0">
                <a:solidFill>
                  <a:srgbClr val="FFFF00"/>
                </a:solidFill>
                <a:latin typeface="Arial" pitchFamily="-96" charset="0"/>
              </a:rPr>
              <a:t>Habitat condition score</a:t>
            </a:r>
            <a:r>
              <a:rPr lang="en-US" sz="3200" i="1" dirty="0">
                <a:solidFill>
                  <a:srgbClr val="FFFF00"/>
                </a:solidFill>
                <a:latin typeface="Times New Roman" pitchFamily="-96" charset="0"/>
              </a:rPr>
              <a:t> </a:t>
            </a:r>
            <a:r>
              <a:rPr lang="en-US" sz="3200" b="1" i="1" dirty="0">
                <a:solidFill>
                  <a:srgbClr val="FFFF00"/>
                </a:solidFill>
                <a:latin typeface="Arial" pitchFamily="-96" charset="0"/>
              </a:rPr>
              <a:t>= 9/10</a:t>
            </a:r>
            <a:endParaRPr lang="en-US" i="1" dirty="0">
              <a:latin typeface="Times New Roman" pitchFamily="-96" charset="0"/>
            </a:endParaRPr>
          </a:p>
        </p:txBody>
      </p:sp>
      <p:sp>
        <p:nvSpPr>
          <p:cNvPr id="50181" name="Text Box 5"/>
          <p:cNvSpPr txBox="1">
            <a:spLocks noChangeArrowheads="1"/>
          </p:cNvSpPr>
          <p:nvPr/>
        </p:nvSpPr>
        <p:spPr bwMode="auto">
          <a:xfrm>
            <a:off x="3886200" y="1143000"/>
            <a:ext cx="1219200" cy="915988"/>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tree canopy cover</a:t>
            </a:r>
            <a:endParaRPr lang="en-AU" sz="2000" dirty="0">
              <a:solidFill>
                <a:srgbClr val="3333FF"/>
              </a:solidFill>
            </a:endParaRPr>
          </a:p>
        </p:txBody>
      </p:sp>
      <p:sp>
        <p:nvSpPr>
          <p:cNvPr id="50182" name="Text Box 6"/>
          <p:cNvSpPr txBox="1">
            <a:spLocks noChangeArrowheads="1"/>
          </p:cNvSpPr>
          <p:nvPr/>
        </p:nvSpPr>
        <p:spPr bwMode="auto">
          <a:xfrm>
            <a:off x="2102656" y="5538788"/>
            <a:ext cx="2895600" cy="366713"/>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logs &amp; organic litter</a:t>
            </a:r>
            <a:endParaRPr lang="en-AU" sz="2000" dirty="0">
              <a:solidFill>
                <a:srgbClr val="3333FF"/>
              </a:solidFill>
            </a:endParaRPr>
          </a:p>
        </p:txBody>
      </p:sp>
      <p:sp>
        <p:nvSpPr>
          <p:cNvPr id="50183" name="Text Box 7"/>
          <p:cNvSpPr txBox="1">
            <a:spLocks noChangeArrowheads="1"/>
          </p:cNvSpPr>
          <p:nvPr/>
        </p:nvSpPr>
        <p:spPr bwMode="auto">
          <a:xfrm>
            <a:off x="1676400" y="2286000"/>
            <a:ext cx="914400" cy="915988"/>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large old trees</a:t>
            </a:r>
            <a:endParaRPr lang="en-AU" sz="2000" dirty="0">
              <a:solidFill>
                <a:srgbClr val="3333FF"/>
              </a:solidFill>
            </a:endParaRPr>
          </a:p>
        </p:txBody>
      </p:sp>
      <p:sp>
        <p:nvSpPr>
          <p:cNvPr id="50184" name="Text Box 8"/>
          <p:cNvSpPr txBox="1">
            <a:spLocks noChangeArrowheads="1"/>
          </p:cNvSpPr>
          <p:nvPr/>
        </p:nvSpPr>
        <p:spPr bwMode="auto">
          <a:xfrm>
            <a:off x="8229601" y="4191000"/>
            <a:ext cx="2265363" cy="641350"/>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understorey diversity</a:t>
            </a:r>
            <a:endParaRPr lang="en-AU" sz="2000" dirty="0">
              <a:solidFill>
                <a:srgbClr val="3333FF"/>
              </a:solidFill>
            </a:endParaRPr>
          </a:p>
        </p:txBody>
      </p:sp>
      <p:sp>
        <p:nvSpPr>
          <p:cNvPr id="50185" name="Text Box 9"/>
          <p:cNvSpPr txBox="1">
            <a:spLocks noChangeArrowheads="1"/>
          </p:cNvSpPr>
          <p:nvPr/>
        </p:nvSpPr>
        <p:spPr bwMode="auto">
          <a:xfrm>
            <a:off x="7543801" y="5257800"/>
            <a:ext cx="2265363" cy="641350"/>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recruitment of young trees</a:t>
            </a:r>
            <a:endParaRPr lang="en-AU" sz="2000" dirty="0">
              <a:solidFill>
                <a:srgbClr val="3333FF"/>
              </a:solidFill>
            </a:endParaRPr>
          </a:p>
        </p:txBody>
      </p:sp>
      <p:sp>
        <p:nvSpPr>
          <p:cNvPr id="50186" name="Text Box 10"/>
          <p:cNvSpPr txBox="1">
            <a:spLocks noChangeArrowheads="1"/>
          </p:cNvSpPr>
          <p:nvPr/>
        </p:nvSpPr>
        <p:spPr bwMode="auto">
          <a:xfrm>
            <a:off x="7848601" y="914400"/>
            <a:ext cx="2798763" cy="641350"/>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size &amp; connectivity of the patch</a:t>
            </a:r>
            <a:endParaRPr lang="en-AU" sz="2000" dirty="0">
              <a:solidFill>
                <a:srgbClr val="3333FF"/>
              </a:solidFill>
            </a:endParaRPr>
          </a:p>
        </p:txBody>
      </p:sp>
      <p:sp>
        <p:nvSpPr>
          <p:cNvPr id="11" name="TextBox 10"/>
          <p:cNvSpPr txBox="1"/>
          <p:nvPr/>
        </p:nvSpPr>
        <p:spPr>
          <a:xfrm>
            <a:off x="1031756" y="59948"/>
            <a:ext cx="9002581" cy="523220"/>
          </a:xfrm>
          <a:prstGeom prst="rect">
            <a:avLst/>
          </a:prstGeom>
          <a:noFill/>
        </p:spPr>
        <p:txBody>
          <a:bodyPr wrap="square" rtlCol="0">
            <a:spAutoFit/>
          </a:bodyPr>
          <a:lstStyle/>
          <a:p>
            <a:pPr algn="ctr"/>
            <a:r>
              <a:rPr lang="en-US" sz="2800" dirty="0">
                <a:solidFill>
                  <a:schemeClr val="bg1"/>
                </a:solidFill>
                <a:cs typeface="Arial"/>
              </a:rPr>
              <a:t>High condition site – benchmark attributes measured</a:t>
            </a:r>
          </a:p>
        </p:txBody>
      </p:sp>
      <p:pic>
        <p:nvPicPr>
          <p:cNvPr id="12" name="Picture 6">
            <a:extLst>
              <a:ext uri="{FF2B5EF4-FFF2-40B4-BE49-F238E27FC236}">
                <a16:creationId xmlns:a16="http://schemas.microsoft.com/office/drawing/2014/main" id="{01CB3CD1-9662-43F1-BC8A-87C3FD18A4AB}"/>
              </a:ext>
            </a:extLst>
          </p:cNvPr>
          <p:cNvPicPr>
            <a:picLocks noChangeAspect="1" noChangeArrowheads="1"/>
          </p:cNvPicPr>
          <p:nvPr/>
        </p:nvPicPr>
        <p:blipFill>
          <a:blip r:embed="rId4"/>
          <a:srcRect/>
          <a:stretch>
            <a:fillRect/>
          </a:stretch>
        </p:blipFill>
        <p:spPr bwMode="auto">
          <a:xfrm>
            <a:off x="1801589" y="857038"/>
            <a:ext cx="664021" cy="482478"/>
          </a:xfrm>
          <a:prstGeom prst="rect">
            <a:avLst/>
          </a:prstGeom>
          <a:noFill/>
          <a:ln w="9525">
            <a:noFill/>
            <a:miter lim="800000"/>
            <a:headEnd/>
            <a:tailEnd/>
          </a:ln>
        </p:spPr>
      </p:pic>
    </p:spTree>
    <p:extLst>
      <p:ext uri="{BB962C8B-B14F-4D97-AF65-F5344CB8AC3E}">
        <p14:creationId xmlns:p14="http://schemas.microsoft.com/office/powerpoint/2010/main" val="213256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eg_condition_05_60%"/>
          <p:cNvPicPr>
            <a:picLocks noChangeAspect="1" noChangeArrowheads="1"/>
          </p:cNvPicPr>
          <p:nvPr/>
        </p:nvPicPr>
        <p:blipFill>
          <a:blip r:embed="rId3"/>
          <a:srcRect/>
          <a:stretch>
            <a:fillRect/>
          </a:stretch>
        </p:blipFill>
        <p:spPr bwMode="auto">
          <a:xfrm>
            <a:off x="1985210" y="798136"/>
            <a:ext cx="8682789" cy="6059863"/>
          </a:xfrm>
          <a:prstGeom prst="rect">
            <a:avLst/>
          </a:prstGeom>
          <a:noFill/>
          <a:ln w="9525">
            <a:noFill/>
            <a:miter lim="800000"/>
            <a:headEnd/>
            <a:tailEnd/>
          </a:ln>
        </p:spPr>
      </p:pic>
      <p:sp>
        <p:nvSpPr>
          <p:cNvPr id="52228" name="Text Box 4"/>
          <p:cNvSpPr txBox="1">
            <a:spLocks noChangeArrowheads="1"/>
          </p:cNvSpPr>
          <p:nvPr/>
        </p:nvSpPr>
        <p:spPr bwMode="auto">
          <a:xfrm>
            <a:off x="7543801" y="5334000"/>
            <a:ext cx="2265363" cy="641350"/>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increased cover  of weeds</a:t>
            </a:r>
            <a:endParaRPr lang="en-AU" sz="2000" dirty="0">
              <a:solidFill>
                <a:srgbClr val="3333FF"/>
              </a:solidFill>
            </a:endParaRPr>
          </a:p>
        </p:txBody>
      </p:sp>
      <p:sp>
        <p:nvSpPr>
          <p:cNvPr id="52229" name="Text Box 5"/>
          <p:cNvSpPr txBox="1">
            <a:spLocks noChangeArrowheads="1"/>
          </p:cNvSpPr>
          <p:nvPr/>
        </p:nvSpPr>
        <p:spPr bwMode="auto">
          <a:xfrm>
            <a:off x="8229601" y="3048000"/>
            <a:ext cx="2265363" cy="641350"/>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reduced recruitment</a:t>
            </a:r>
            <a:endParaRPr lang="en-AU" sz="2000" dirty="0">
              <a:solidFill>
                <a:srgbClr val="3333FF"/>
              </a:solidFill>
            </a:endParaRPr>
          </a:p>
        </p:txBody>
      </p:sp>
      <p:sp>
        <p:nvSpPr>
          <p:cNvPr id="52230" name="Text Box 6"/>
          <p:cNvSpPr txBox="1">
            <a:spLocks noChangeArrowheads="1"/>
          </p:cNvSpPr>
          <p:nvPr/>
        </p:nvSpPr>
        <p:spPr bwMode="auto">
          <a:xfrm>
            <a:off x="2362201" y="1752600"/>
            <a:ext cx="2265363" cy="641350"/>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reduced cover  of trees</a:t>
            </a:r>
            <a:endParaRPr lang="en-AU" sz="2000" dirty="0">
              <a:solidFill>
                <a:srgbClr val="3333FF"/>
              </a:solidFill>
            </a:endParaRPr>
          </a:p>
        </p:txBody>
      </p:sp>
      <p:sp>
        <p:nvSpPr>
          <p:cNvPr id="52231" name="Text Box 7"/>
          <p:cNvSpPr txBox="1">
            <a:spLocks noChangeArrowheads="1"/>
          </p:cNvSpPr>
          <p:nvPr/>
        </p:nvSpPr>
        <p:spPr bwMode="auto">
          <a:xfrm>
            <a:off x="2157664" y="5059362"/>
            <a:ext cx="2265363" cy="915988"/>
          </a:xfrm>
          <a:prstGeom prst="rect">
            <a:avLst/>
          </a:prstGeom>
          <a:solidFill>
            <a:srgbClr val="EEECE1"/>
          </a:solidFill>
          <a:ln w="9525">
            <a:noFill/>
            <a:miter lim="800000"/>
            <a:headEnd/>
            <a:tailEnd/>
          </a:ln>
        </p:spPr>
        <p:txBody>
          <a:bodyPr lIns="91437" tIns="45718" rIns="91437" bIns="45718">
            <a:prstTxWarp prst="textNoShape">
              <a:avLst/>
            </a:prstTxWarp>
            <a:spAutoFit/>
          </a:bodyPr>
          <a:lstStyle/>
          <a:p>
            <a:pPr algn="ctr">
              <a:lnSpc>
                <a:spcPct val="90000"/>
              </a:lnSpc>
            </a:pPr>
            <a:r>
              <a:rPr lang="en-AU" sz="2000" b="1" dirty="0">
                <a:solidFill>
                  <a:srgbClr val="0000FF"/>
                </a:solidFill>
              </a:rPr>
              <a:t>reduced understorey diversity</a:t>
            </a:r>
            <a:endParaRPr lang="en-AU" sz="2000" dirty="0">
              <a:solidFill>
                <a:srgbClr val="3333FF"/>
              </a:solidFill>
            </a:endParaRPr>
          </a:p>
        </p:txBody>
      </p:sp>
      <p:sp>
        <p:nvSpPr>
          <p:cNvPr id="52232" name="Line 8"/>
          <p:cNvSpPr>
            <a:spLocks noChangeShapeType="1"/>
          </p:cNvSpPr>
          <p:nvPr/>
        </p:nvSpPr>
        <p:spPr bwMode="auto">
          <a:xfrm flipH="1" flipV="1">
            <a:off x="8534400" y="4724400"/>
            <a:ext cx="76200" cy="6096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endParaRPr lang="en-US" dirty="0"/>
          </a:p>
        </p:txBody>
      </p:sp>
      <p:sp>
        <p:nvSpPr>
          <p:cNvPr id="52233" name="Line 9"/>
          <p:cNvSpPr>
            <a:spLocks noChangeShapeType="1"/>
          </p:cNvSpPr>
          <p:nvPr/>
        </p:nvSpPr>
        <p:spPr bwMode="auto">
          <a:xfrm flipH="1" flipV="1">
            <a:off x="7315200" y="3200400"/>
            <a:ext cx="914400" cy="762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endParaRPr lang="en-US" dirty="0"/>
          </a:p>
        </p:txBody>
      </p:sp>
      <p:sp>
        <p:nvSpPr>
          <p:cNvPr id="52234" name="Line 10"/>
          <p:cNvSpPr>
            <a:spLocks noChangeShapeType="1"/>
          </p:cNvSpPr>
          <p:nvPr/>
        </p:nvSpPr>
        <p:spPr bwMode="auto">
          <a:xfrm flipV="1">
            <a:off x="4648200" y="1371600"/>
            <a:ext cx="1981200" cy="4572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endParaRPr lang="en-US" dirty="0"/>
          </a:p>
        </p:txBody>
      </p:sp>
      <p:sp>
        <p:nvSpPr>
          <p:cNvPr id="52235" name="Line 11"/>
          <p:cNvSpPr>
            <a:spLocks noChangeShapeType="1"/>
          </p:cNvSpPr>
          <p:nvPr/>
        </p:nvSpPr>
        <p:spPr bwMode="auto">
          <a:xfrm flipV="1">
            <a:off x="3657600" y="4343400"/>
            <a:ext cx="1143000" cy="6858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endParaRPr lang="en-US" dirty="0"/>
          </a:p>
        </p:txBody>
      </p:sp>
      <p:sp>
        <p:nvSpPr>
          <p:cNvPr id="52236" name="Text Box 12"/>
          <p:cNvSpPr txBox="1">
            <a:spLocks noChangeArrowheads="1"/>
          </p:cNvSpPr>
          <p:nvPr/>
        </p:nvSpPr>
        <p:spPr bwMode="auto">
          <a:xfrm>
            <a:off x="5601810" y="6137026"/>
            <a:ext cx="5066190" cy="584775"/>
          </a:xfrm>
          <a:prstGeom prst="rect">
            <a:avLst/>
          </a:prstGeom>
          <a:solidFill>
            <a:srgbClr val="336600"/>
          </a:solidFill>
          <a:ln w="12700">
            <a:noFill/>
            <a:miter lim="800000"/>
            <a:headEnd type="none" w="sm" len="sm"/>
            <a:tailEnd type="none" w="sm" len="sm"/>
          </a:ln>
        </p:spPr>
        <p:txBody>
          <a:bodyPr wrap="square">
            <a:prstTxWarp prst="textNoShape">
              <a:avLst/>
            </a:prstTxWarp>
            <a:spAutoFit/>
          </a:bodyPr>
          <a:lstStyle/>
          <a:p>
            <a:pPr algn="r">
              <a:spcBef>
                <a:spcPct val="50000"/>
              </a:spcBef>
            </a:pPr>
            <a:r>
              <a:rPr lang="en-US" sz="3200" b="1" i="1" dirty="0">
                <a:solidFill>
                  <a:srgbClr val="FFFF00"/>
                </a:solidFill>
                <a:latin typeface="Arial" pitchFamily="-96" charset="0"/>
              </a:rPr>
              <a:t>Habitat score</a:t>
            </a:r>
            <a:r>
              <a:rPr lang="en-US" sz="3200" i="1" dirty="0">
                <a:solidFill>
                  <a:srgbClr val="FFFF00"/>
                </a:solidFill>
                <a:latin typeface="Times New Roman" pitchFamily="-96" charset="0"/>
              </a:rPr>
              <a:t> </a:t>
            </a:r>
            <a:r>
              <a:rPr lang="en-US" sz="3200" b="1" i="1" dirty="0">
                <a:solidFill>
                  <a:srgbClr val="FFFF00"/>
                </a:solidFill>
                <a:latin typeface="Arial" pitchFamily="-96" charset="0"/>
              </a:rPr>
              <a:t>= 5/10</a:t>
            </a:r>
            <a:endParaRPr lang="en-US" i="1" dirty="0">
              <a:latin typeface="Times New Roman" pitchFamily="-96" charset="0"/>
            </a:endParaRPr>
          </a:p>
        </p:txBody>
      </p:sp>
      <p:sp>
        <p:nvSpPr>
          <p:cNvPr id="16" name="TextBox 15">
            <a:extLst>
              <a:ext uri="{FF2B5EF4-FFF2-40B4-BE49-F238E27FC236}">
                <a16:creationId xmlns:a16="http://schemas.microsoft.com/office/drawing/2014/main" id="{D2607A3A-6960-4DB2-9231-6DBDE2F831B9}"/>
              </a:ext>
            </a:extLst>
          </p:cNvPr>
          <p:cNvSpPr txBox="1"/>
          <p:nvPr/>
        </p:nvSpPr>
        <p:spPr>
          <a:xfrm>
            <a:off x="1031756" y="59948"/>
            <a:ext cx="9002581" cy="523220"/>
          </a:xfrm>
          <a:prstGeom prst="rect">
            <a:avLst/>
          </a:prstGeom>
          <a:noFill/>
        </p:spPr>
        <p:txBody>
          <a:bodyPr wrap="square" rtlCol="0">
            <a:spAutoFit/>
          </a:bodyPr>
          <a:lstStyle/>
          <a:p>
            <a:pPr algn="ctr"/>
            <a:r>
              <a:rPr lang="en-US" sz="2800" dirty="0">
                <a:solidFill>
                  <a:schemeClr val="bg1"/>
                </a:solidFill>
                <a:cs typeface="Arial"/>
              </a:rPr>
              <a:t>Medium condition site – benchmark attributes measured</a:t>
            </a:r>
          </a:p>
        </p:txBody>
      </p:sp>
      <p:pic>
        <p:nvPicPr>
          <p:cNvPr id="17" name="Picture 6">
            <a:extLst>
              <a:ext uri="{FF2B5EF4-FFF2-40B4-BE49-F238E27FC236}">
                <a16:creationId xmlns:a16="http://schemas.microsoft.com/office/drawing/2014/main" id="{70F1FEC8-02A5-4CC4-887F-9C5F2F814690}"/>
              </a:ext>
            </a:extLst>
          </p:cNvPr>
          <p:cNvPicPr>
            <a:picLocks noChangeAspect="1" noChangeArrowheads="1"/>
          </p:cNvPicPr>
          <p:nvPr/>
        </p:nvPicPr>
        <p:blipFill>
          <a:blip r:embed="rId4"/>
          <a:srcRect/>
          <a:stretch>
            <a:fillRect/>
          </a:stretch>
        </p:blipFill>
        <p:spPr bwMode="auto">
          <a:xfrm>
            <a:off x="2075446" y="869951"/>
            <a:ext cx="664021" cy="482478"/>
          </a:xfrm>
          <a:prstGeom prst="rect">
            <a:avLst/>
          </a:prstGeom>
          <a:noFill/>
          <a:ln w="9525">
            <a:noFill/>
            <a:miter lim="800000"/>
            <a:headEnd/>
            <a:tailEnd/>
          </a:ln>
        </p:spPr>
      </p:pic>
    </p:spTree>
    <p:extLst>
      <p:ext uri="{BB962C8B-B14F-4D97-AF65-F5344CB8AC3E}">
        <p14:creationId xmlns:p14="http://schemas.microsoft.com/office/powerpoint/2010/main" val="1163218846"/>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Veg_condition_01_60%">
            <a:extLst>
              <a:ext uri="{FF2B5EF4-FFF2-40B4-BE49-F238E27FC236}">
                <a16:creationId xmlns:a16="http://schemas.microsoft.com/office/drawing/2014/main" id="{7EFA2EF9-B894-44DE-8EC1-B2367DDF195C}"/>
              </a:ext>
            </a:extLst>
          </p:cNvPr>
          <p:cNvPicPr>
            <a:picLocks noChangeAspect="1" noChangeArrowheads="1"/>
          </p:cNvPicPr>
          <p:nvPr/>
        </p:nvPicPr>
        <p:blipFill>
          <a:blip r:embed="rId3"/>
          <a:srcRect/>
          <a:stretch>
            <a:fillRect/>
          </a:stretch>
        </p:blipFill>
        <p:spPr bwMode="auto">
          <a:xfrm>
            <a:off x="1676400" y="762000"/>
            <a:ext cx="9144000" cy="6248400"/>
          </a:xfrm>
          <a:prstGeom prst="rect">
            <a:avLst/>
          </a:prstGeom>
          <a:noFill/>
          <a:ln w="9525">
            <a:noFill/>
            <a:miter lim="800000"/>
            <a:headEnd/>
            <a:tailEnd/>
          </a:ln>
        </p:spPr>
      </p:pic>
      <p:sp>
        <p:nvSpPr>
          <p:cNvPr id="14" name="Text Box 3">
            <a:extLst>
              <a:ext uri="{FF2B5EF4-FFF2-40B4-BE49-F238E27FC236}">
                <a16:creationId xmlns:a16="http://schemas.microsoft.com/office/drawing/2014/main" id="{37F64ABB-9B3B-41A6-9D16-0D906E15D818}"/>
              </a:ext>
            </a:extLst>
          </p:cNvPr>
          <p:cNvSpPr txBox="1">
            <a:spLocks noChangeArrowheads="1"/>
          </p:cNvSpPr>
          <p:nvPr/>
        </p:nvSpPr>
        <p:spPr bwMode="auto">
          <a:xfrm>
            <a:off x="1981201" y="4724400"/>
            <a:ext cx="2265363" cy="641350"/>
          </a:xfrm>
          <a:prstGeom prst="rect">
            <a:avLst/>
          </a:prstGeom>
          <a:solidFill>
            <a:schemeClr val="bg2"/>
          </a:solidFill>
          <a:ln w="9525">
            <a:noFill/>
            <a:miter lim="800000"/>
            <a:headEnd/>
            <a:tailEnd/>
          </a:ln>
        </p:spPr>
        <p:txBody>
          <a:bodyPr lIns="91437" tIns="45718" rIns="91437" bIns="45718">
            <a:prstTxWarp prst="textNoShape">
              <a:avLst/>
            </a:prstTxWarp>
            <a:spAutoFit/>
          </a:bodyPr>
          <a:lstStyle/>
          <a:p>
            <a:pPr algn="ctr" defTabSz="914400" eaLnBrk="0" fontAlgn="base" hangingPunct="0">
              <a:lnSpc>
                <a:spcPct val="90000"/>
              </a:lnSpc>
              <a:spcBef>
                <a:spcPct val="0"/>
              </a:spcBef>
              <a:spcAft>
                <a:spcPct val="0"/>
              </a:spcAft>
            </a:pPr>
            <a:r>
              <a:rPr lang="en-AU" sz="2000" b="1" dirty="0">
                <a:solidFill>
                  <a:srgbClr val="0000FF"/>
                </a:solidFill>
                <a:latin typeface="Tahoma" pitchFamily="-65" charset="0"/>
                <a:ea typeface="ＭＳ Ｐゴシック" pitchFamily="-65" charset="-128"/>
                <a:cs typeface="Arial" charset="0"/>
              </a:rPr>
              <a:t>increased cover  of weeds</a:t>
            </a:r>
            <a:endParaRPr lang="en-AU" sz="2000" dirty="0">
              <a:solidFill>
                <a:srgbClr val="3333FF"/>
              </a:solidFill>
              <a:latin typeface="Tahoma" pitchFamily="-65" charset="0"/>
              <a:ea typeface="ＭＳ Ｐゴシック" pitchFamily="-65" charset="-128"/>
              <a:cs typeface="Arial" charset="0"/>
            </a:endParaRPr>
          </a:p>
        </p:txBody>
      </p:sp>
      <p:sp>
        <p:nvSpPr>
          <p:cNvPr id="15" name="Text Box 4">
            <a:extLst>
              <a:ext uri="{FF2B5EF4-FFF2-40B4-BE49-F238E27FC236}">
                <a16:creationId xmlns:a16="http://schemas.microsoft.com/office/drawing/2014/main" id="{9691B361-4994-4B6B-B574-39B96ABA623C}"/>
              </a:ext>
            </a:extLst>
          </p:cNvPr>
          <p:cNvSpPr txBox="1">
            <a:spLocks noChangeArrowheads="1"/>
          </p:cNvSpPr>
          <p:nvPr/>
        </p:nvSpPr>
        <p:spPr bwMode="auto">
          <a:xfrm>
            <a:off x="8555038" y="990600"/>
            <a:ext cx="2265362" cy="915988"/>
          </a:xfrm>
          <a:prstGeom prst="rect">
            <a:avLst/>
          </a:prstGeom>
          <a:solidFill>
            <a:schemeClr val="bg2"/>
          </a:solidFill>
          <a:ln w="9525">
            <a:noFill/>
            <a:miter lim="800000"/>
            <a:headEnd/>
            <a:tailEnd/>
          </a:ln>
        </p:spPr>
        <p:txBody>
          <a:bodyPr lIns="91437" tIns="45718" rIns="91437" bIns="45718">
            <a:prstTxWarp prst="textNoShape">
              <a:avLst/>
            </a:prstTxWarp>
            <a:spAutoFit/>
          </a:bodyPr>
          <a:lstStyle/>
          <a:p>
            <a:pPr algn="ctr" defTabSz="914400" eaLnBrk="0" fontAlgn="base" hangingPunct="0">
              <a:lnSpc>
                <a:spcPct val="90000"/>
              </a:lnSpc>
              <a:spcBef>
                <a:spcPct val="0"/>
              </a:spcBef>
              <a:spcAft>
                <a:spcPct val="0"/>
              </a:spcAft>
            </a:pPr>
            <a:r>
              <a:rPr lang="en-AU" sz="2000" b="1">
                <a:solidFill>
                  <a:srgbClr val="0000FF"/>
                </a:solidFill>
                <a:latin typeface="Tahoma" pitchFamily="-65" charset="0"/>
                <a:ea typeface="ＭＳ Ｐゴシック" pitchFamily="-65" charset="-128"/>
                <a:cs typeface="Arial" charset="0"/>
              </a:rPr>
              <a:t>greatly reduced vegetation in landscape</a:t>
            </a:r>
            <a:endParaRPr lang="en-AU" sz="2000">
              <a:solidFill>
                <a:srgbClr val="3333FF"/>
              </a:solidFill>
              <a:latin typeface="Tahoma" pitchFamily="-65" charset="0"/>
              <a:ea typeface="ＭＳ Ｐゴシック" pitchFamily="-65" charset="-128"/>
              <a:cs typeface="Arial" charset="0"/>
            </a:endParaRPr>
          </a:p>
        </p:txBody>
      </p:sp>
      <p:sp>
        <p:nvSpPr>
          <p:cNvPr id="17" name="Text Box 5">
            <a:extLst>
              <a:ext uri="{FF2B5EF4-FFF2-40B4-BE49-F238E27FC236}">
                <a16:creationId xmlns:a16="http://schemas.microsoft.com/office/drawing/2014/main" id="{435F2895-E95C-4B90-A88E-F4F0DEDE7BD8}"/>
              </a:ext>
            </a:extLst>
          </p:cNvPr>
          <p:cNvSpPr txBox="1">
            <a:spLocks noChangeArrowheads="1"/>
          </p:cNvSpPr>
          <p:nvPr/>
        </p:nvSpPr>
        <p:spPr bwMode="auto">
          <a:xfrm>
            <a:off x="8555038" y="3505201"/>
            <a:ext cx="2265362" cy="366713"/>
          </a:xfrm>
          <a:prstGeom prst="rect">
            <a:avLst/>
          </a:prstGeom>
          <a:solidFill>
            <a:schemeClr val="bg2"/>
          </a:solidFill>
          <a:ln w="9525">
            <a:noFill/>
            <a:miter lim="800000"/>
            <a:headEnd/>
            <a:tailEnd/>
          </a:ln>
        </p:spPr>
        <p:txBody>
          <a:bodyPr lIns="91437" tIns="45718" rIns="91437" bIns="45718">
            <a:prstTxWarp prst="textNoShape">
              <a:avLst/>
            </a:prstTxWarp>
            <a:spAutoFit/>
          </a:bodyPr>
          <a:lstStyle/>
          <a:p>
            <a:pPr algn="ctr" defTabSz="914400" eaLnBrk="0" fontAlgn="base" hangingPunct="0">
              <a:lnSpc>
                <a:spcPct val="90000"/>
              </a:lnSpc>
              <a:spcBef>
                <a:spcPct val="0"/>
              </a:spcBef>
              <a:spcAft>
                <a:spcPct val="0"/>
              </a:spcAft>
            </a:pPr>
            <a:r>
              <a:rPr lang="en-AU" sz="2000" b="1">
                <a:solidFill>
                  <a:srgbClr val="0000FF"/>
                </a:solidFill>
                <a:latin typeface="Tahoma" pitchFamily="-65" charset="0"/>
                <a:ea typeface="ＭＳ Ｐゴシック" pitchFamily="-65" charset="-128"/>
                <a:cs typeface="Arial" charset="0"/>
              </a:rPr>
              <a:t>only relict trees</a:t>
            </a:r>
            <a:endParaRPr lang="en-AU" sz="2000">
              <a:solidFill>
                <a:srgbClr val="3333FF"/>
              </a:solidFill>
              <a:latin typeface="Tahoma" pitchFamily="-65" charset="0"/>
              <a:ea typeface="ＭＳ Ｐゴシック" pitchFamily="-65" charset="-128"/>
              <a:cs typeface="Arial" charset="0"/>
            </a:endParaRPr>
          </a:p>
        </p:txBody>
      </p:sp>
      <p:sp>
        <p:nvSpPr>
          <p:cNvPr id="18" name="Text Box 6">
            <a:extLst>
              <a:ext uri="{FF2B5EF4-FFF2-40B4-BE49-F238E27FC236}">
                <a16:creationId xmlns:a16="http://schemas.microsoft.com/office/drawing/2014/main" id="{542739AD-BC75-4150-9209-5759F096C7B7}"/>
              </a:ext>
            </a:extLst>
          </p:cNvPr>
          <p:cNvSpPr txBox="1">
            <a:spLocks noChangeArrowheads="1"/>
          </p:cNvSpPr>
          <p:nvPr/>
        </p:nvSpPr>
        <p:spPr bwMode="auto">
          <a:xfrm>
            <a:off x="1981201" y="5486400"/>
            <a:ext cx="2265363" cy="915988"/>
          </a:xfrm>
          <a:prstGeom prst="rect">
            <a:avLst/>
          </a:prstGeom>
          <a:solidFill>
            <a:schemeClr val="bg2"/>
          </a:solidFill>
          <a:ln w="9525">
            <a:noFill/>
            <a:miter lim="800000"/>
            <a:headEnd/>
            <a:tailEnd/>
          </a:ln>
        </p:spPr>
        <p:txBody>
          <a:bodyPr lIns="91437" tIns="45718" rIns="91437" bIns="45718">
            <a:prstTxWarp prst="textNoShape">
              <a:avLst/>
            </a:prstTxWarp>
            <a:spAutoFit/>
          </a:bodyPr>
          <a:lstStyle/>
          <a:p>
            <a:pPr algn="ctr" defTabSz="914400" eaLnBrk="0" fontAlgn="base" hangingPunct="0">
              <a:lnSpc>
                <a:spcPct val="90000"/>
              </a:lnSpc>
              <a:spcBef>
                <a:spcPct val="0"/>
              </a:spcBef>
              <a:spcAft>
                <a:spcPct val="0"/>
              </a:spcAft>
            </a:pPr>
            <a:r>
              <a:rPr lang="en-AU" sz="2000" b="1">
                <a:solidFill>
                  <a:srgbClr val="0000FF"/>
                </a:solidFill>
                <a:latin typeface="Tahoma" pitchFamily="-65" charset="0"/>
                <a:ea typeface="ＭＳ Ｐゴシック" pitchFamily="-65" charset="-128"/>
                <a:cs typeface="Arial" charset="0"/>
              </a:rPr>
              <a:t>greatly reduced understorey diversity</a:t>
            </a:r>
            <a:endParaRPr lang="en-AU" sz="2000">
              <a:solidFill>
                <a:srgbClr val="3333FF"/>
              </a:solidFill>
              <a:latin typeface="Tahoma" pitchFamily="-65" charset="0"/>
              <a:ea typeface="ＭＳ Ｐゴシック" pitchFamily="-65" charset="-128"/>
              <a:cs typeface="Arial" charset="0"/>
            </a:endParaRPr>
          </a:p>
        </p:txBody>
      </p:sp>
      <p:sp>
        <p:nvSpPr>
          <p:cNvPr id="19" name="Line 7">
            <a:extLst>
              <a:ext uri="{FF2B5EF4-FFF2-40B4-BE49-F238E27FC236}">
                <a16:creationId xmlns:a16="http://schemas.microsoft.com/office/drawing/2014/main" id="{A611D8B1-4C10-4C09-855A-749BE3AB4E7A}"/>
              </a:ext>
            </a:extLst>
          </p:cNvPr>
          <p:cNvSpPr>
            <a:spLocks noChangeShapeType="1"/>
          </p:cNvSpPr>
          <p:nvPr/>
        </p:nvSpPr>
        <p:spPr bwMode="auto">
          <a:xfrm flipV="1">
            <a:off x="4267200" y="4419600"/>
            <a:ext cx="685800" cy="6096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Tahoma" pitchFamily="-65" charset="0"/>
              <a:ea typeface="ＭＳ Ｐゴシック" pitchFamily="-65" charset="-128"/>
              <a:cs typeface="Arial" charset="0"/>
            </a:endParaRPr>
          </a:p>
        </p:txBody>
      </p:sp>
      <p:sp>
        <p:nvSpPr>
          <p:cNvPr id="20" name="Line 8">
            <a:extLst>
              <a:ext uri="{FF2B5EF4-FFF2-40B4-BE49-F238E27FC236}">
                <a16:creationId xmlns:a16="http://schemas.microsoft.com/office/drawing/2014/main" id="{AAF12A36-BE70-4848-9B05-2127C101B06B}"/>
              </a:ext>
            </a:extLst>
          </p:cNvPr>
          <p:cNvSpPr>
            <a:spLocks noChangeShapeType="1"/>
          </p:cNvSpPr>
          <p:nvPr/>
        </p:nvSpPr>
        <p:spPr bwMode="auto">
          <a:xfrm flipH="1">
            <a:off x="8077200" y="1905000"/>
            <a:ext cx="914400" cy="3810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Tahoma" pitchFamily="-65" charset="0"/>
              <a:ea typeface="ＭＳ Ｐゴシック" pitchFamily="-65" charset="-128"/>
              <a:cs typeface="Arial" charset="0"/>
            </a:endParaRPr>
          </a:p>
        </p:txBody>
      </p:sp>
      <p:sp>
        <p:nvSpPr>
          <p:cNvPr id="21" name="Line 9">
            <a:extLst>
              <a:ext uri="{FF2B5EF4-FFF2-40B4-BE49-F238E27FC236}">
                <a16:creationId xmlns:a16="http://schemas.microsoft.com/office/drawing/2014/main" id="{E0D8251B-5C77-4499-B38B-740478AA5BBD}"/>
              </a:ext>
            </a:extLst>
          </p:cNvPr>
          <p:cNvSpPr>
            <a:spLocks noChangeShapeType="1"/>
          </p:cNvSpPr>
          <p:nvPr/>
        </p:nvSpPr>
        <p:spPr bwMode="auto">
          <a:xfrm flipH="1" flipV="1">
            <a:off x="6019800" y="2819400"/>
            <a:ext cx="2514600" cy="7620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Tahoma" pitchFamily="-65" charset="0"/>
              <a:ea typeface="ＭＳ Ｐゴシック" pitchFamily="-65" charset="-128"/>
              <a:cs typeface="Arial" charset="0"/>
            </a:endParaRPr>
          </a:p>
        </p:txBody>
      </p:sp>
      <p:sp>
        <p:nvSpPr>
          <p:cNvPr id="22" name="Line 10">
            <a:extLst>
              <a:ext uri="{FF2B5EF4-FFF2-40B4-BE49-F238E27FC236}">
                <a16:creationId xmlns:a16="http://schemas.microsoft.com/office/drawing/2014/main" id="{01F2980F-F388-49D8-80D0-9D3DACF62666}"/>
              </a:ext>
            </a:extLst>
          </p:cNvPr>
          <p:cNvSpPr>
            <a:spLocks noChangeShapeType="1"/>
          </p:cNvSpPr>
          <p:nvPr/>
        </p:nvSpPr>
        <p:spPr bwMode="auto">
          <a:xfrm flipV="1">
            <a:off x="4267200" y="5181600"/>
            <a:ext cx="1143000" cy="685800"/>
          </a:xfrm>
          <a:prstGeom prst="line">
            <a:avLst/>
          </a:prstGeom>
          <a:noFill/>
          <a:ln w="57150">
            <a:solidFill>
              <a:srgbClr val="FFFF00"/>
            </a:solidFill>
            <a:round/>
            <a:headEnd type="none" w="sm" len="sm"/>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FFF"/>
              </a:solidFill>
              <a:latin typeface="Tahoma" pitchFamily="-65" charset="0"/>
              <a:ea typeface="ＭＳ Ｐゴシック" pitchFamily="-65" charset="-128"/>
              <a:cs typeface="Arial" charset="0"/>
            </a:endParaRPr>
          </a:p>
        </p:txBody>
      </p:sp>
      <p:sp>
        <p:nvSpPr>
          <p:cNvPr id="23" name="Text Box 11">
            <a:extLst>
              <a:ext uri="{FF2B5EF4-FFF2-40B4-BE49-F238E27FC236}">
                <a16:creationId xmlns:a16="http://schemas.microsoft.com/office/drawing/2014/main" id="{117727B1-6993-4F31-96D6-19969619342F}"/>
              </a:ext>
            </a:extLst>
          </p:cNvPr>
          <p:cNvSpPr txBox="1">
            <a:spLocks noChangeArrowheads="1"/>
          </p:cNvSpPr>
          <p:nvPr/>
        </p:nvSpPr>
        <p:spPr bwMode="auto">
          <a:xfrm>
            <a:off x="6629400" y="6313488"/>
            <a:ext cx="4191000" cy="579437"/>
          </a:xfrm>
          <a:prstGeom prst="rect">
            <a:avLst/>
          </a:prstGeom>
          <a:solidFill>
            <a:srgbClr val="336600"/>
          </a:solidFill>
          <a:ln w="12700">
            <a:noFill/>
            <a:miter lim="800000"/>
            <a:headEnd type="none" w="sm" len="sm"/>
            <a:tailEnd type="none" w="sm" len="sm"/>
          </a:ln>
        </p:spPr>
        <p:txBody>
          <a:bodyPr>
            <a:prstTxWarp prst="textNoShape">
              <a:avLst/>
            </a:prstTxWarp>
            <a:spAutoFit/>
          </a:bodyPr>
          <a:lstStyle/>
          <a:p>
            <a:pPr algn="r" defTabSz="914400" eaLnBrk="0" fontAlgn="base" hangingPunct="0">
              <a:spcBef>
                <a:spcPct val="50000"/>
              </a:spcBef>
              <a:spcAft>
                <a:spcPct val="0"/>
              </a:spcAft>
            </a:pPr>
            <a:r>
              <a:rPr lang="en-US" sz="3200" b="1" i="1" dirty="0">
                <a:solidFill>
                  <a:srgbClr val="FFFF00"/>
                </a:solidFill>
                <a:latin typeface="Arial" pitchFamily="-65" charset="0"/>
                <a:ea typeface="ＭＳ Ｐゴシック" pitchFamily="-65" charset="-128"/>
                <a:cs typeface="Arial" charset="0"/>
              </a:rPr>
              <a:t>Habitat score</a:t>
            </a:r>
            <a:r>
              <a:rPr lang="en-US" sz="3200" i="1" dirty="0">
                <a:solidFill>
                  <a:srgbClr val="FFFF00"/>
                </a:solidFill>
                <a:latin typeface="Times New Roman" pitchFamily="-65" charset="0"/>
                <a:ea typeface="ＭＳ Ｐゴシック" pitchFamily="-65" charset="-128"/>
                <a:cs typeface="Arial" charset="0"/>
              </a:rPr>
              <a:t> </a:t>
            </a:r>
            <a:r>
              <a:rPr lang="en-US" sz="3200" b="1" i="1" dirty="0">
                <a:solidFill>
                  <a:srgbClr val="FFFF00"/>
                </a:solidFill>
                <a:latin typeface="Arial" pitchFamily="-65" charset="0"/>
                <a:ea typeface="ＭＳ Ｐゴシック" pitchFamily="-65" charset="-128"/>
                <a:cs typeface="Arial" charset="0"/>
              </a:rPr>
              <a:t>= 2/10</a:t>
            </a:r>
            <a:endParaRPr lang="en-US" sz="2400" i="1" dirty="0">
              <a:solidFill>
                <a:srgbClr val="0061C2"/>
              </a:solidFill>
              <a:latin typeface="Times New Roman" pitchFamily="-65" charset="0"/>
              <a:ea typeface="ＭＳ Ｐゴシック" pitchFamily="-65" charset="-128"/>
              <a:cs typeface="Arial" charset="0"/>
            </a:endParaRPr>
          </a:p>
        </p:txBody>
      </p:sp>
      <p:pic>
        <p:nvPicPr>
          <p:cNvPr id="25" name="Picture 6">
            <a:extLst>
              <a:ext uri="{FF2B5EF4-FFF2-40B4-BE49-F238E27FC236}">
                <a16:creationId xmlns:a16="http://schemas.microsoft.com/office/drawing/2014/main" id="{AE297B0F-73F8-4B26-B4EF-4297C6A19415}"/>
              </a:ext>
            </a:extLst>
          </p:cNvPr>
          <p:cNvPicPr>
            <a:picLocks noChangeAspect="1" noChangeArrowheads="1"/>
          </p:cNvPicPr>
          <p:nvPr/>
        </p:nvPicPr>
        <p:blipFill>
          <a:blip r:embed="rId4"/>
          <a:srcRect/>
          <a:stretch>
            <a:fillRect/>
          </a:stretch>
        </p:blipFill>
        <p:spPr bwMode="auto">
          <a:xfrm>
            <a:off x="1792704" y="905164"/>
            <a:ext cx="664021" cy="482478"/>
          </a:xfrm>
          <a:prstGeom prst="rect">
            <a:avLst/>
          </a:prstGeom>
          <a:noFill/>
          <a:ln w="9525">
            <a:noFill/>
            <a:miter lim="800000"/>
            <a:headEnd/>
            <a:tailEnd/>
          </a:ln>
        </p:spPr>
      </p:pic>
      <p:sp>
        <p:nvSpPr>
          <p:cNvPr id="26" name="TextBox 25">
            <a:extLst>
              <a:ext uri="{FF2B5EF4-FFF2-40B4-BE49-F238E27FC236}">
                <a16:creationId xmlns:a16="http://schemas.microsoft.com/office/drawing/2014/main" id="{540017BB-24B9-413B-AB43-40E27BF00293}"/>
              </a:ext>
            </a:extLst>
          </p:cNvPr>
          <p:cNvSpPr txBox="1"/>
          <p:nvPr/>
        </p:nvSpPr>
        <p:spPr>
          <a:xfrm>
            <a:off x="854243" y="53370"/>
            <a:ext cx="9143999" cy="523220"/>
          </a:xfrm>
          <a:prstGeom prst="rect">
            <a:avLst/>
          </a:prstGeom>
          <a:noFill/>
        </p:spPr>
        <p:txBody>
          <a:bodyPr wrap="square" rtlCol="0">
            <a:spAutoFit/>
          </a:bodyPr>
          <a:lstStyle/>
          <a:p>
            <a:pPr algn="ctr"/>
            <a:r>
              <a:rPr lang="en-US" sz="2800" dirty="0">
                <a:solidFill>
                  <a:schemeClr val="bg1"/>
                </a:solidFill>
                <a:cs typeface="Arial"/>
              </a:rPr>
              <a:t>Low condition site – benchmark attributes measured</a:t>
            </a:r>
          </a:p>
        </p:txBody>
      </p:sp>
    </p:spTree>
    <p:extLst>
      <p:ext uri="{BB962C8B-B14F-4D97-AF65-F5344CB8AC3E}">
        <p14:creationId xmlns:p14="http://schemas.microsoft.com/office/powerpoint/2010/main" val="830830627"/>
      </p:ext>
    </p:extLst>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graphicFrame>
        <p:nvGraphicFramePr>
          <p:cNvPr id="62466" name="Object 2"/>
          <p:cNvGraphicFramePr>
            <a:graphicFrameLocks noGrp="1" noChangeAspect="1"/>
          </p:cNvGraphicFramePr>
          <p:nvPr>
            <p:ph type="body" idx="4294967295"/>
            <p:extLst>
              <p:ext uri="{D42A27DB-BD31-4B8C-83A1-F6EECF244321}">
                <p14:modId xmlns:p14="http://schemas.microsoft.com/office/powerpoint/2010/main" val="2245639678"/>
              </p:ext>
            </p:extLst>
          </p:nvPr>
        </p:nvGraphicFramePr>
        <p:xfrm>
          <a:off x="3082627" y="1356683"/>
          <a:ext cx="5329238" cy="5157787"/>
        </p:xfrm>
        <a:graphic>
          <a:graphicData uri="http://schemas.openxmlformats.org/presentationml/2006/ole">
            <mc:AlternateContent xmlns:mc="http://schemas.openxmlformats.org/markup-compatibility/2006">
              <mc:Choice xmlns:v="urn:schemas-microsoft-com:vml" Requires="v">
                <p:oleObj spid="_x0000_s3389" name="Document" r:id="rId4" imgW="6705600" imgH="7467600" progId="Word.Document.8">
                  <p:embed/>
                </p:oleObj>
              </mc:Choice>
              <mc:Fallback>
                <p:oleObj name="Document" r:id="rId4" imgW="6705600" imgH="7467600" progId="Word.Document.8">
                  <p:embed/>
                  <p:pic>
                    <p:nvPicPr>
                      <p:cNvPr id="624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627" y="1356683"/>
                        <a:ext cx="5329238" cy="51577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2470" name="Text Box 7"/>
          <p:cNvSpPr txBox="1">
            <a:spLocks noChangeArrowheads="1"/>
          </p:cNvSpPr>
          <p:nvPr/>
        </p:nvSpPr>
        <p:spPr bwMode="auto">
          <a:xfrm>
            <a:off x="828518" y="77043"/>
            <a:ext cx="9275350"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solidFill>
                  <a:schemeClr val="bg1"/>
                </a:solidFill>
                <a:latin typeface="Calibri" panose="020F0502020204030204" pitchFamily="34" charset="0"/>
                <a:cs typeface="Calibri" panose="020F0502020204030204" pitchFamily="34" charset="0"/>
              </a:rPr>
              <a:t>Measuring quality - Habitat score</a:t>
            </a:r>
          </a:p>
        </p:txBody>
      </p:sp>
      <p:sp>
        <p:nvSpPr>
          <p:cNvPr id="62472" name="TextBox 7"/>
          <p:cNvSpPr txBox="1">
            <a:spLocks noChangeArrowheads="1"/>
          </p:cNvSpPr>
          <p:nvPr/>
        </p:nvSpPr>
        <p:spPr bwMode="auto">
          <a:xfrm>
            <a:off x="8534401" y="3200400"/>
            <a:ext cx="1832489" cy="923330"/>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Assessed against</a:t>
            </a:r>
          </a:p>
          <a:p>
            <a:r>
              <a:rPr lang="en-US">
                <a:solidFill>
                  <a:srgbClr val="FF0000"/>
                </a:solidFill>
              </a:rPr>
              <a:t> a benchmark for </a:t>
            </a:r>
          </a:p>
          <a:p>
            <a:r>
              <a:rPr lang="en-US">
                <a:solidFill>
                  <a:srgbClr val="FF0000"/>
                </a:solidFill>
              </a:rPr>
              <a:t>each habitat type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5"/>
          <p:cNvPicPr>
            <a:picLocks noGrp="1" noChangeAspect="1" noChangeArrowheads="1"/>
          </p:cNvPicPr>
          <p:nvPr>
            <p:ph type="body" idx="1"/>
          </p:nvPr>
        </p:nvPicPr>
        <p:blipFill>
          <a:blip r:embed="rId3"/>
          <a:srcRect/>
          <a:stretch>
            <a:fillRect/>
          </a:stretch>
        </p:blipFill>
        <p:spPr>
          <a:xfrm>
            <a:off x="5452089" y="1191423"/>
            <a:ext cx="5410200" cy="5237162"/>
          </a:xfrm>
          <a:noFill/>
        </p:spPr>
      </p:pic>
      <p:sp>
        <p:nvSpPr>
          <p:cNvPr id="74757" name="Text Box 6"/>
          <p:cNvSpPr txBox="1">
            <a:spLocks noChangeArrowheads="1"/>
          </p:cNvSpPr>
          <p:nvPr/>
        </p:nvSpPr>
        <p:spPr bwMode="auto">
          <a:xfrm>
            <a:off x="881142" y="113248"/>
            <a:ext cx="9141894"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solidFill>
                  <a:schemeClr val="bg1"/>
                </a:solidFill>
                <a:latin typeface="Calibri" panose="020F0502020204030204" pitchFamily="34" charset="0"/>
                <a:cs typeface="Calibri" panose="020F0502020204030204" pitchFamily="34" charset="0"/>
              </a:rPr>
              <a:t>Biodiversity information</a:t>
            </a:r>
          </a:p>
        </p:txBody>
      </p:sp>
      <p:sp>
        <p:nvSpPr>
          <p:cNvPr id="74758" name="Text Box 7"/>
          <p:cNvSpPr txBox="1">
            <a:spLocks noChangeArrowheads="1"/>
          </p:cNvSpPr>
          <p:nvPr/>
        </p:nvSpPr>
        <p:spPr bwMode="auto">
          <a:xfrm>
            <a:off x="837780" y="1392650"/>
            <a:ext cx="4473575" cy="4711163"/>
          </a:xfrm>
          <a:prstGeom prst="rect">
            <a:avLst/>
          </a:prstGeom>
          <a:noFill/>
          <a:ln w="9525">
            <a:noFill/>
            <a:miter lim="800000"/>
            <a:headEnd/>
            <a:tailEnd/>
          </a:ln>
        </p:spPr>
        <p:txBody>
          <a:bodyPr lIns="90000" tIns="46800" rIns="90000" bIns="46800">
            <a:prstTxWarp prst="textNoShape">
              <a:avLst/>
            </a:prstTxWarp>
            <a:spAutoFit/>
          </a:bodyPr>
          <a:lstStyle/>
          <a:p>
            <a:pPr marL="358775" indent="-358775">
              <a:spcBef>
                <a:spcPct val="50000"/>
              </a:spcBef>
              <a:buFontTx/>
              <a:buChar char="•"/>
            </a:pPr>
            <a:r>
              <a:rPr lang="en-AU" sz="2400" dirty="0">
                <a:latin typeface="Calibri" panose="020F0502020204030204" pitchFamily="34" charset="0"/>
                <a:cs typeface="Calibri" panose="020F0502020204030204" pitchFamily="34" charset="0"/>
              </a:rPr>
              <a:t>Current extent of vegetation</a:t>
            </a:r>
          </a:p>
          <a:p>
            <a:pPr marL="358775" indent="-358775">
              <a:spcBef>
                <a:spcPct val="50000"/>
              </a:spcBef>
              <a:buFontTx/>
              <a:buChar char="•"/>
            </a:pPr>
            <a:r>
              <a:rPr lang="en-AU" sz="2400" dirty="0">
                <a:latin typeface="Calibri" panose="020F0502020204030204" pitchFamily="34" charset="0"/>
                <a:cs typeface="Calibri" panose="020F0502020204030204" pitchFamily="34" charset="0"/>
              </a:rPr>
              <a:t>Type (Ecological Vegetation Classes)</a:t>
            </a:r>
          </a:p>
          <a:p>
            <a:pPr marL="358775" indent="-358775">
              <a:spcBef>
                <a:spcPct val="50000"/>
              </a:spcBef>
              <a:buFontTx/>
              <a:buChar char="•"/>
            </a:pPr>
            <a:r>
              <a:rPr lang="en-AU" sz="2400" dirty="0">
                <a:latin typeface="Calibri" panose="020F0502020204030204" pitchFamily="34" charset="0"/>
                <a:cs typeface="Calibri" panose="020F0502020204030204" pitchFamily="34" charset="0"/>
              </a:rPr>
              <a:t>Benchmarks</a:t>
            </a:r>
          </a:p>
          <a:p>
            <a:pPr marL="358775" indent="-358775">
              <a:spcBef>
                <a:spcPct val="50000"/>
              </a:spcBef>
              <a:buFontTx/>
              <a:buChar char="•"/>
            </a:pPr>
            <a:r>
              <a:rPr lang="en-AU" sz="2400" dirty="0">
                <a:latin typeface="Calibri" panose="020F0502020204030204" pitchFamily="34" charset="0"/>
                <a:cs typeface="Calibri" panose="020F0502020204030204" pitchFamily="34" charset="0"/>
              </a:rPr>
              <a:t>1750 vegetation mapping</a:t>
            </a:r>
          </a:p>
          <a:p>
            <a:pPr marL="358775" indent="-358775">
              <a:spcBef>
                <a:spcPct val="50000"/>
              </a:spcBef>
              <a:buFontTx/>
              <a:buChar char="•"/>
            </a:pPr>
            <a:r>
              <a:rPr lang="en-AU" sz="2400" dirty="0">
                <a:latin typeface="Calibri" panose="020F0502020204030204" pitchFamily="34" charset="0"/>
                <a:cs typeface="Calibri" panose="020F0502020204030204" pitchFamily="34" charset="0"/>
              </a:rPr>
              <a:t>Bioregions – 28</a:t>
            </a:r>
          </a:p>
          <a:p>
            <a:pPr marL="358775" indent="-358775">
              <a:spcBef>
                <a:spcPct val="50000"/>
              </a:spcBef>
              <a:buFontTx/>
              <a:buChar char="•"/>
            </a:pPr>
            <a:r>
              <a:rPr lang="en-AU" sz="2400" dirty="0">
                <a:latin typeface="Calibri" panose="020F0502020204030204" pitchFamily="34" charset="0"/>
                <a:cs typeface="Calibri" panose="020F0502020204030204" pitchFamily="34" charset="0"/>
              </a:rPr>
              <a:t>Threatened species records</a:t>
            </a:r>
          </a:p>
          <a:p>
            <a:pPr marL="358775" indent="-358775">
              <a:spcBef>
                <a:spcPct val="50000"/>
              </a:spcBef>
            </a:pPr>
            <a:endParaRPr lang="en-AU" sz="2400" dirty="0">
              <a:latin typeface="Calibri" panose="020F0502020204030204" pitchFamily="34" charset="0"/>
              <a:cs typeface="Calibri" panose="020F0502020204030204" pitchFamily="34" charset="0"/>
            </a:endParaRPr>
          </a:p>
          <a:p>
            <a:pPr marL="358775" indent="-358775">
              <a:spcBef>
                <a:spcPct val="50000"/>
              </a:spcBef>
            </a:pPr>
            <a:endParaRPr lang="en-AU" sz="2400" dirty="0">
              <a:latin typeface="Calibri" panose="020F0502020204030204" pitchFamily="34" charset="0"/>
              <a:cs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1676401" y="22860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6" name="TextBox 5"/>
          <p:cNvSpPr txBox="1"/>
          <p:nvPr/>
        </p:nvSpPr>
        <p:spPr>
          <a:xfrm>
            <a:off x="88829" y="1197729"/>
            <a:ext cx="9216410" cy="4770537"/>
          </a:xfrm>
          <a:prstGeom prst="rect">
            <a:avLst/>
          </a:prstGeom>
          <a:noFill/>
        </p:spPr>
        <p:txBody>
          <a:bodyPr wrap="square">
            <a:spAutoFit/>
          </a:bodyPr>
          <a:lstStyle/>
          <a:p>
            <a:pPr marL="800100" lvl="1" indent="-342900">
              <a:buFont typeface="Arial" panose="020B0604020202020204" pitchFamily="34" charset="0"/>
              <a:buChar char="•"/>
              <a:defRPr/>
            </a:pPr>
            <a:r>
              <a:rPr lang="en-AU" sz="2400" dirty="0"/>
              <a:t>Levels of biodiversity significance based on:</a:t>
            </a:r>
          </a:p>
          <a:p>
            <a:pPr lvl="2">
              <a:defRPr/>
            </a:pPr>
            <a:endParaRPr lang="en-AU" sz="2400" dirty="0"/>
          </a:p>
          <a:p>
            <a:pPr lvl="2">
              <a:spcAft>
                <a:spcPts val="600"/>
              </a:spcAft>
              <a:buFont typeface="Lucida Grande"/>
              <a:buChar char="−"/>
              <a:defRPr/>
            </a:pPr>
            <a:r>
              <a:rPr lang="en-AU" sz="2400" dirty="0"/>
              <a:t> Rarity of the vegetation type</a:t>
            </a:r>
          </a:p>
          <a:p>
            <a:pPr lvl="2">
              <a:spcAft>
                <a:spcPts val="600"/>
              </a:spcAft>
              <a:buFont typeface="Lucida Grande"/>
              <a:buChar char="−"/>
              <a:defRPr/>
            </a:pPr>
            <a:r>
              <a:rPr lang="en-AU" sz="2400" dirty="0"/>
              <a:t> Quality of the vegetation</a:t>
            </a:r>
          </a:p>
          <a:p>
            <a:pPr lvl="2">
              <a:spcAft>
                <a:spcPts val="600"/>
              </a:spcAft>
              <a:buFont typeface="Lucida Grande"/>
              <a:buChar char="−"/>
              <a:defRPr/>
            </a:pPr>
            <a:r>
              <a:rPr lang="en-AU" sz="2400" dirty="0"/>
              <a:t> Occurrence of threatened species</a:t>
            </a:r>
          </a:p>
          <a:p>
            <a:pPr lvl="2">
              <a:spcAft>
                <a:spcPts val="600"/>
              </a:spcAft>
              <a:buFont typeface="Lucida Grande"/>
              <a:buChar char="−"/>
              <a:defRPr/>
            </a:pPr>
            <a:r>
              <a:rPr lang="en-AU" sz="2400" dirty="0"/>
              <a:t> Other attributes – </a:t>
            </a:r>
            <a:r>
              <a:rPr lang="en-AU" sz="2400" dirty="0" err="1"/>
              <a:t>Ramsar</a:t>
            </a:r>
            <a:r>
              <a:rPr lang="en-AU" sz="2400" dirty="0"/>
              <a:t> wetlands, National Estate …</a:t>
            </a:r>
          </a:p>
          <a:p>
            <a:pPr lvl="2">
              <a:spcAft>
                <a:spcPts val="600"/>
              </a:spcAft>
              <a:buFont typeface="Lucida Grande"/>
              <a:buChar char="−"/>
              <a:defRPr/>
            </a:pPr>
            <a:r>
              <a:rPr lang="en-AU" sz="2400" dirty="0"/>
              <a:t> four levels of Significance</a:t>
            </a:r>
          </a:p>
          <a:p>
            <a:pPr lvl="2">
              <a:spcAft>
                <a:spcPts val="600"/>
              </a:spcAft>
              <a:buFont typeface="Lucida Grande"/>
              <a:buChar char="−"/>
              <a:defRPr/>
            </a:pPr>
            <a:endParaRPr lang="en-AU" sz="1600" dirty="0"/>
          </a:p>
          <a:p>
            <a:pPr marL="800100" lvl="1" indent="-342900">
              <a:spcAft>
                <a:spcPts val="600"/>
              </a:spcAft>
              <a:buFont typeface="Arial" panose="020B0604020202020204" pitchFamily="34" charset="0"/>
              <a:buChar char="•"/>
              <a:defRPr/>
            </a:pPr>
            <a:r>
              <a:rPr lang="en-AU" sz="2400" dirty="0"/>
              <a:t>Offset criteria are graduated according to biodiversity significance</a:t>
            </a:r>
          </a:p>
          <a:p>
            <a:pPr lvl="3" indent="-187200">
              <a:spcAft>
                <a:spcPts val="600"/>
              </a:spcAft>
              <a:defRPr/>
            </a:pPr>
            <a:r>
              <a:rPr lang="en-AU" sz="2400" dirty="0" err="1"/>
              <a:t>eg</a:t>
            </a:r>
            <a:r>
              <a:rPr lang="en-AU" sz="2400" dirty="0"/>
              <a:t> like for like </a:t>
            </a:r>
          </a:p>
          <a:p>
            <a:pPr>
              <a:defRPr/>
            </a:pPr>
            <a:endParaRPr lang="en-US" sz="2400" dirty="0"/>
          </a:p>
        </p:txBody>
      </p:sp>
      <p:sp>
        <p:nvSpPr>
          <p:cNvPr id="52231" name="TextBox 7"/>
          <p:cNvSpPr txBox="1">
            <a:spLocks noChangeArrowheads="1"/>
          </p:cNvSpPr>
          <p:nvPr/>
        </p:nvSpPr>
        <p:spPr bwMode="auto">
          <a:xfrm>
            <a:off x="862196" y="47573"/>
            <a:ext cx="9216411"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Biodiversity Significance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81622F-96FF-45BD-B9CE-9658F0CF7826}"/>
              </a:ext>
            </a:extLst>
          </p:cNvPr>
          <p:cNvSpPr/>
          <p:nvPr/>
        </p:nvSpPr>
        <p:spPr>
          <a:xfrm>
            <a:off x="-122325" y="74582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C93AF2-21EE-47B1-B05E-825E5FED2A30}"/>
              </a:ext>
            </a:extLst>
          </p:cNvPr>
          <p:cNvSpPr txBox="1">
            <a:spLocks/>
          </p:cNvSpPr>
          <p:nvPr/>
        </p:nvSpPr>
        <p:spPr>
          <a:xfrm>
            <a:off x="903286" y="0"/>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Module on Example of a National or State System </a:t>
            </a:r>
            <a:endParaRPr lang="en-GB" sz="3000" b="1" dirty="0" smtClean="0">
              <a:solidFill>
                <a:prstClr val="white"/>
              </a:solidFill>
            </a:endParaRPr>
          </a:p>
          <a:p>
            <a:pPr algn="ctr">
              <a:defRPr/>
            </a:pPr>
            <a:r>
              <a:rPr lang="en-GB" sz="3000" b="1" dirty="0" smtClean="0">
                <a:solidFill>
                  <a:prstClr val="white"/>
                </a:solidFill>
              </a:rPr>
              <a:t>Victoria, Australia </a:t>
            </a:r>
            <a:r>
              <a:rPr lang="en-GB" sz="3000" b="1" dirty="0">
                <a:solidFill>
                  <a:prstClr val="white"/>
                </a:solidFill>
              </a:rPr>
              <a:t>– Abstract</a:t>
            </a:r>
          </a:p>
        </p:txBody>
      </p:sp>
      <p:sp>
        <p:nvSpPr>
          <p:cNvPr id="8" name="Google Shape;266;p33">
            <a:extLst>
              <a:ext uri="{FF2B5EF4-FFF2-40B4-BE49-F238E27FC236}">
                <a16:creationId xmlns:a16="http://schemas.microsoft.com/office/drawing/2014/main" id="{C89388D4-5C45-41A6-9ED0-6C248A20033D}"/>
              </a:ext>
            </a:extLst>
          </p:cNvPr>
          <p:cNvSpPr/>
          <p:nvPr/>
        </p:nvSpPr>
        <p:spPr>
          <a:xfrm>
            <a:off x="1263818" y="2513701"/>
            <a:ext cx="9303760" cy="3358211"/>
          </a:xfrm>
          <a:prstGeom prst="rect">
            <a:avLst/>
          </a:prstGeom>
          <a:noFill/>
          <a:ln>
            <a:noFill/>
          </a:ln>
        </p:spPr>
        <p:txBody>
          <a:bodyPr spcFirstLastPara="1" wrap="square" lIns="91425" tIns="45700" rIns="91425" bIns="45700" anchor="t" anchorCtr="0">
            <a:noAutofit/>
          </a:bodyPr>
          <a:lstStyle/>
          <a:p>
            <a:pPr>
              <a:spcBef>
                <a:spcPts val="900"/>
              </a:spcBef>
            </a:pPr>
            <a:r>
              <a:rPr lang="en-US" dirty="0"/>
              <a:t>This Module aims to illustrate an earlier Module on planning to achieve Biodiversity Net Gain (or No Net Loss or similar goal) with the example of the State of Victoria in Australia. </a:t>
            </a:r>
            <a:endParaRPr lang="en-GB" sz="2000" dirty="0"/>
          </a:p>
          <a:p>
            <a:pPr>
              <a:spcBef>
                <a:spcPts val="900"/>
              </a:spcBef>
              <a:spcAft>
                <a:spcPts val="2400"/>
              </a:spcAft>
            </a:pPr>
            <a:endParaRPr lang="en-GB" sz="2000" dirty="0"/>
          </a:p>
          <a:p>
            <a:pPr defTabSz="914400">
              <a:spcBef>
                <a:spcPts val="900"/>
              </a:spcBef>
              <a:spcAft>
                <a:spcPts val="2400"/>
              </a:spcAft>
              <a:buClr>
                <a:srgbClr val="000000"/>
              </a:buClr>
              <a:buFont typeface="Arial"/>
              <a:buNone/>
            </a:pPr>
            <a:endParaRPr sz="2000" kern="0" dirty="0">
              <a:solidFill>
                <a:srgbClr val="000000"/>
              </a:solidFill>
              <a:cs typeface="Arial"/>
              <a:sym typeface="Arial"/>
            </a:endParaRPr>
          </a:p>
        </p:txBody>
      </p:sp>
      <p:sp>
        <p:nvSpPr>
          <p:cNvPr id="6" name="TextBox 5">
            <a:extLst>
              <a:ext uri="{FF2B5EF4-FFF2-40B4-BE49-F238E27FC236}">
                <a16:creationId xmlns:a16="http://schemas.microsoft.com/office/drawing/2014/main" id="{C39C41F1-D88D-40AB-B3C1-923D17AB10F8}"/>
              </a:ext>
            </a:extLst>
          </p:cNvPr>
          <p:cNvSpPr txBox="1"/>
          <p:nvPr/>
        </p:nvSpPr>
        <p:spPr>
          <a:xfrm>
            <a:off x="1746511" y="1007858"/>
            <a:ext cx="8338375" cy="1323439"/>
          </a:xfrm>
          <a:prstGeom prst="rect">
            <a:avLst/>
          </a:prstGeom>
          <a:noFill/>
        </p:spPr>
        <p:txBody>
          <a:bodyPr wrap="square" rtlCol="0">
            <a:spAutoFit/>
          </a:bodyPr>
          <a:lstStyle/>
          <a:p>
            <a:pPr algn="ctr" defTabSz="768111"/>
            <a:r>
              <a:rPr lang="fr-FR" sz="4000" b="1" dirty="0">
                <a:latin typeface="Calibri" panose="020F0502020204030204" pitchFamily="34" charset="0"/>
              </a:rPr>
              <a:t>Example: The system for mitigation in Victoria, </a:t>
            </a:r>
            <a:r>
              <a:rPr lang="fr-FR" sz="4000" b="1" dirty="0" err="1">
                <a:latin typeface="Calibri" panose="020F0502020204030204" pitchFamily="34" charset="0"/>
              </a:rPr>
              <a:t>Australia</a:t>
            </a:r>
            <a:endParaRPr lang="pt-PT" sz="4000" b="1" dirty="0">
              <a:latin typeface="Calibri" panose="020F0502020204030204" pitchFamily="34" charset="0"/>
            </a:endParaRPr>
          </a:p>
        </p:txBody>
      </p:sp>
    </p:spTree>
    <p:extLst>
      <p:ext uri="{BB962C8B-B14F-4D97-AF65-F5344CB8AC3E}">
        <p14:creationId xmlns:p14="http://schemas.microsoft.com/office/powerpoint/2010/main" val="22480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Box 4"/>
          <p:cNvSpPr txBox="1">
            <a:spLocks noChangeArrowheads="1"/>
          </p:cNvSpPr>
          <p:nvPr/>
        </p:nvSpPr>
        <p:spPr bwMode="auto">
          <a:xfrm>
            <a:off x="828517" y="101104"/>
            <a:ext cx="9295558" cy="584200"/>
          </a:xfrm>
          <a:prstGeom prst="rect">
            <a:avLst/>
          </a:prstGeom>
          <a:noFill/>
          <a:ln w="9525">
            <a:noFill/>
            <a:miter lim="800000"/>
            <a:headEnd/>
            <a:tailEnd/>
          </a:ln>
        </p:spPr>
        <p:txBody>
          <a:bodyPr wrap="square">
            <a:prstTxWarp prst="textNoShape">
              <a:avLst/>
            </a:prstTxWarp>
            <a:spAutoFit/>
          </a:bodyPr>
          <a:lstStyle/>
          <a:p>
            <a:pPr algn="ctr"/>
            <a:r>
              <a:rPr lang="en-US" b="1" dirty="0">
                <a:solidFill>
                  <a:schemeClr val="bg1"/>
                </a:solidFill>
              </a:rPr>
              <a:t> </a:t>
            </a:r>
            <a:r>
              <a:rPr lang="en-US" sz="3200" b="1" dirty="0">
                <a:solidFill>
                  <a:schemeClr val="bg1"/>
                </a:solidFill>
              </a:rPr>
              <a:t>Offset criteria </a:t>
            </a:r>
            <a:r>
              <a:rPr lang="en-US" b="1" dirty="0">
                <a:solidFill>
                  <a:schemeClr val="bg1"/>
                </a:solidFill>
              </a:rPr>
              <a:t>- </a:t>
            </a:r>
            <a:r>
              <a:rPr lang="en-US" sz="3200" b="1" dirty="0">
                <a:solidFill>
                  <a:schemeClr val="bg1"/>
                </a:solidFill>
              </a:rPr>
              <a:t>Like for like</a:t>
            </a:r>
          </a:p>
        </p:txBody>
      </p:sp>
      <p:graphicFrame>
        <p:nvGraphicFramePr>
          <p:cNvPr id="7" name="Table 6"/>
          <p:cNvGraphicFramePr>
            <a:graphicFrameLocks noGrp="1"/>
          </p:cNvGraphicFramePr>
          <p:nvPr>
            <p:extLst>
              <p:ext uri="{D42A27DB-BD31-4B8C-83A1-F6EECF244321}">
                <p14:modId xmlns:p14="http://schemas.microsoft.com/office/powerpoint/2010/main" val="2140683310"/>
              </p:ext>
            </p:extLst>
          </p:nvPr>
        </p:nvGraphicFramePr>
        <p:xfrm>
          <a:off x="828517" y="1107215"/>
          <a:ext cx="8382000" cy="4184104"/>
        </p:xfrm>
        <a:graphic>
          <a:graphicData uri="http://schemas.openxmlformats.org/drawingml/2006/table">
            <a:tbl>
              <a:tblPr>
                <a:tableStyleId>{E8B1032C-EA38-4F05-BA0D-38AFFFC7BED3}</a:tableStyleId>
              </a:tblPr>
              <a:tblGrid>
                <a:gridCol w="1752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20838">
                  <a:extLst>
                    <a:ext uri="{9D8B030D-6E8A-4147-A177-3AD203B41FA5}">
                      <a16:colId xmlns:a16="http://schemas.microsoft.com/office/drawing/2014/main" val="20003"/>
                    </a:ext>
                  </a:extLst>
                </a:gridCol>
                <a:gridCol w="1808162">
                  <a:extLst>
                    <a:ext uri="{9D8B030D-6E8A-4147-A177-3AD203B41FA5}">
                      <a16:colId xmlns:a16="http://schemas.microsoft.com/office/drawing/2014/main" val="20004"/>
                    </a:ext>
                  </a:extLst>
                </a:gridCol>
              </a:tblGrid>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Biodiversity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significance</a:t>
                      </a:r>
                      <a:endParaRPr kumimoji="0" lang="en-US" sz="1800" b="1" i="0" u="none" strike="noStrike" cap="none" normalizeH="0" baseline="0" dirty="0">
                        <a:ln>
                          <a:noFill/>
                        </a:ln>
                        <a:solidFill>
                          <a:srgbClr val="FFFFFF"/>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Very High</a:t>
                      </a:r>
                      <a:endParaRPr kumimoji="0" lang="en-US" sz="1800" b="1" i="0" u="none" strike="noStrike" cap="none" normalizeH="0" baseline="0">
                        <a:ln>
                          <a:noFill/>
                        </a:ln>
                        <a:solidFill>
                          <a:srgbClr val="FFFFFF"/>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High</a:t>
                      </a:r>
                      <a:endParaRPr kumimoji="0" lang="en-US" sz="1800" b="1" i="0" u="none" strike="noStrike" cap="none" normalizeH="0" baseline="0">
                        <a:ln>
                          <a:noFill/>
                        </a:ln>
                        <a:solidFill>
                          <a:srgbClr val="FFFFFF"/>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Medium</a:t>
                      </a:r>
                      <a:endParaRPr kumimoji="0" lang="en-US" sz="1800" b="1" i="0" u="none" strike="noStrike" cap="none" normalizeH="0" baseline="0" dirty="0">
                        <a:ln>
                          <a:noFill/>
                        </a:ln>
                        <a:solidFill>
                          <a:srgbClr val="FFFFFF"/>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Low</a:t>
                      </a:r>
                      <a:endParaRPr kumimoji="0" lang="en-US" sz="1800" b="1" i="0" u="none" strike="noStrike" cap="none" normalizeH="0" baseline="0" dirty="0">
                        <a:ln>
                          <a:noFill/>
                        </a:ln>
                        <a:solidFill>
                          <a:srgbClr val="FFFFFF"/>
                        </a:solidFill>
                        <a:effectLst/>
                        <a:latin typeface="Tahoma" pitchFamily="-65" charset="0"/>
                        <a:ea typeface="ＭＳ Ｐゴシック" pitchFamily="-65" charset="-128"/>
                        <a:cs typeface="ＭＳ Ｐゴシック" pitchFamily="-65" charset="-128"/>
                      </a:endParaRPr>
                    </a:p>
                  </a:txBody>
                  <a:tcPr horzOverflow="overflow"/>
                </a:tc>
                <a:extLst>
                  <a:ext uri="{0D108BD9-81ED-4DB2-BD59-A6C34878D82A}">
                    <a16:rowId xmlns:a16="http://schemas.microsoft.com/office/drawing/2014/main" val="10000"/>
                  </a:ext>
                </a:extLst>
              </a:tr>
              <a:tr h="32697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Vegetation or habitat type of offset</a:t>
                      </a:r>
                      <a:endParaRPr kumimoji="0" lang="en-US" sz="1800" b="0" i="0" u="none" strike="noStrike" cap="none" normalizeH="0" baseline="0" dirty="0">
                        <a:ln>
                          <a:noFill/>
                        </a:ln>
                        <a:solidFill>
                          <a:srgbClr val="0061C2"/>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The same vegetation/ habitat type in same bioregion</a:t>
                      </a:r>
                      <a:endParaRPr kumimoji="0" lang="en-US" sz="1800" b="0" i="0" u="none" strike="noStrike" cap="none" normalizeH="0" baseline="0" dirty="0">
                        <a:ln>
                          <a:noFill/>
                        </a:ln>
                        <a:solidFill>
                          <a:srgbClr val="0061C2"/>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Same vegetation/habitat type OR a VERY HIGH type in same bioregion</a:t>
                      </a:r>
                      <a:endParaRPr kumimoji="0" lang="en-US" sz="1800" b="0" i="0" u="none" strike="noStrike" cap="none" normalizeH="0" baseline="0">
                        <a:ln>
                          <a:noFill/>
                        </a:ln>
                        <a:solidFill>
                          <a:srgbClr val="0061C2"/>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Any type in the Bioregion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OR a VERY HIGH or HIGH in same or adjacent Bioregion    </a:t>
                      </a:r>
                      <a:endParaRPr kumimoji="0" lang="en-US" sz="1800" b="0" i="0" u="none" strike="noStrike" cap="none" normalizeH="0" baseline="0" dirty="0">
                        <a:ln>
                          <a:noFill/>
                        </a:ln>
                        <a:solidFill>
                          <a:srgbClr val="0061C2"/>
                        </a:solidFill>
                        <a:effectLst/>
                        <a:latin typeface="Tahoma" pitchFamily="-65" charset="0"/>
                        <a:ea typeface="ＭＳ Ｐゴシック" pitchFamily="-65" charset="-128"/>
                        <a:cs typeface="ＭＳ Ｐゴシック" pitchFamily="-65"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Any type in the Bioregion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OR a VERY HIGH or HIGH in same or adjacent Bioregion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61C2"/>
                        </a:solidFill>
                        <a:effectLst/>
                        <a:latin typeface="Tahoma" pitchFamily="-65" charset="0"/>
                        <a:ea typeface="ＭＳ Ｐゴシック" pitchFamily="-65" charset="-128"/>
                        <a:cs typeface="ＭＳ Ｐゴシック" pitchFamily="-65" charset="-128"/>
                      </a:endParaRPr>
                    </a:p>
                  </a:txBody>
                  <a:tcPr horzOverflow="overflow"/>
                </a:tc>
                <a:extLst>
                  <a:ext uri="{0D108BD9-81ED-4DB2-BD59-A6C34878D82A}">
                    <a16:rowId xmlns:a16="http://schemas.microsoft.com/office/drawing/2014/main" val="10001"/>
                  </a:ext>
                </a:extLst>
              </a:tr>
            </a:tbl>
          </a:graphicData>
        </a:graphic>
      </p:graphicFrame>
      <p:sp>
        <p:nvSpPr>
          <p:cNvPr id="54298" name="TextBox 8"/>
          <p:cNvSpPr txBox="1">
            <a:spLocks noChangeArrowheads="1"/>
          </p:cNvSpPr>
          <p:nvPr/>
        </p:nvSpPr>
        <p:spPr bwMode="auto">
          <a:xfrm>
            <a:off x="4488854" y="4670416"/>
            <a:ext cx="2819400" cy="461665"/>
          </a:xfrm>
          <a:prstGeom prst="rect">
            <a:avLst/>
          </a:prstGeom>
          <a:noFill/>
          <a:ln w="9525">
            <a:noFill/>
            <a:miter lim="800000"/>
            <a:headEnd/>
            <a:tailEnd/>
          </a:ln>
        </p:spPr>
        <p:txBody>
          <a:bodyPr>
            <a:prstTxWarp prst="textNoShape">
              <a:avLst/>
            </a:prstTxWarp>
            <a:spAutoFit/>
          </a:bodyPr>
          <a:lstStyle/>
          <a:p>
            <a:r>
              <a:rPr lang="en-US" dirty="0">
                <a:solidFill>
                  <a:srgbClr val="4F7A32"/>
                </a:solidFill>
              </a:rPr>
              <a:t> </a:t>
            </a:r>
            <a:r>
              <a:rPr lang="en-US" sz="2400" dirty="0">
                <a:solidFill>
                  <a:srgbClr val="008000"/>
                </a:solidFill>
                <a:latin typeface="Wingdings"/>
                <a:ea typeface="Wingdings"/>
                <a:cs typeface="Wingdings"/>
                <a:sym typeface="Wingdings"/>
              </a:rPr>
              <a:t></a:t>
            </a:r>
            <a:r>
              <a:rPr lang="en-US" sz="2400" dirty="0">
                <a:solidFill>
                  <a:srgbClr val="4F7A32"/>
                </a:solidFill>
              </a:rPr>
              <a:t>     </a:t>
            </a:r>
            <a:r>
              <a:rPr lang="en-US" sz="2400" dirty="0">
                <a:solidFill>
                  <a:srgbClr val="008000"/>
                </a:solidFill>
              </a:rPr>
              <a:t>Trading Up</a:t>
            </a:r>
          </a:p>
        </p:txBody>
      </p:sp>
      <p:sp>
        <p:nvSpPr>
          <p:cNvPr id="2" name="TextBox 1"/>
          <p:cNvSpPr txBox="1"/>
          <p:nvPr/>
        </p:nvSpPr>
        <p:spPr>
          <a:xfrm>
            <a:off x="4530513" y="4248505"/>
            <a:ext cx="3528392" cy="461665"/>
          </a:xfrm>
          <a:prstGeom prst="rect">
            <a:avLst/>
          </a:prstGeom>
          <a:noFill/>
        </p:spPr>
        <p:txBody>
          <a:bodyPr wrap="square" rtlCol="0">
            <a:spAutoFit/>
          </a:bodyPr>
          <a:lstStyle/>
          <a:p>
            <a:r>
              <a:rPr lang="en-US" sz="2400" dirty="0">
                <a:solidFill>
                  <a:srgbClr val="008000"/>
                </a:solidFill>
                <a:latin typeface="Wingdings"/>
                <a:ea typeface="Wingdings"/>
                <a:cs typeface="Wingdings"/>
                <a:sym typeface="Wingdings"/>
              </a:rPr>
              <a:t> </a:t>
            </a:r>
            <a:r>
              <a:rPr lang="en-US" sz="2400" dirty="0">
                <a:solidFill>
                  <a:srgbClr val="008000"/>
                </a:solidFill>
              </a:rPr>
              <a:t>Graduated response</a:t>
            </a:r>
            <a:r>
              <a:rPr lang="en-US" sz="2400" dirty="0"/>
              <a: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5"/>
          <p:cNvSpPr>
            <a:spLocks noGrp="1" noChangeArrowheads="1"/>
          </p:cNvSpPr>
          <p:nvPr>
            <p:ph type="body" idx="1"/>
          </p:nvPr>
        </p:nvSpPr>
        <p:spPr>
          <a:xfrm>
            <a:off x="624334" y="1377494"/>
            <a:ext cx="7924800" cy="4343400"/>
          </a:xfrm>
        </p:spPr>
        <p:txBody>
          <a:bodyPr/>
          <a:lstStyle/>
          <a:p>
            <a:pPr>
              <a:buFontTx/>
              <a:buNone/>
            </a:pPr>
            <a:r>
              <a:rPr lang="en-AU" sz="2400" dirty="0"/>
              <a:t>For No Net Loss:</a:t>
            </a:r>
          </a:p>
          <a:p>
            <a:pPr>
              <a:buFontTx/>
              <a:buNone/>
            </a:pPr>
            <a:r>
              <a:rPr lang="en-AU" sz="2400" dirty="0"/>
              <a:t>Loss at the development site = Gain at the offset site</a:t>
            </a:r>
          </a:p>
          <a:p>
            <a:pPr lvl="1">
              <a:buFontTx/>
              <a:buNone/>
            </a:pPr>
            <a:r>
              <a:rPr lang="en-AU" sz="2000" dirty="0"/>
              <a:t>where</a:t>
            </a:r>
          </a:p>
          <a:p>
            <a:pPr>
              <a:buFont typeface="Arial"/>
              <a:buChar char="•"/>
            </a:pPr>
            <a:r>
              <a:rPr lang="en-AU" sz="2400" dirty="0"/>
              <a:t>Loss at the development site</a:t>
            </a:r>
          </a:p>
          <a:p>
            <a:pPr>
              <a:buFontTx/>
              <a:buNone/>
            </a:pPr>
            <a:r>
              <a:rPr lang="en-AU" sz="2400" dirty="0"/>
              <a:t>      = area x quality score (habitat hectares)</a:t>
            </a:r>
          </a:p>
          <a:p>
            <a:pPr lvl="1">
              <a:buFontTx/>
              <a:buNone/>
            </a:pPr>
            <a:r>
              <a:rPr lang="en-AU" sz="2000" dirty="0"/>
              <a:t>and</a:t>
            </a:r>
          </a:p>
          <a:p>
            <a:pPr>
              <a:buFont typeface="Arial"/>
              <a:buChar char="•"/>
            </a:pPr>
            <a:r>
              <a:rPr lang="en-AU" sz="2400" dirty="0"/>
              <a:t>Gain at the offset site</a:t>
            </a:r>
          </a:p>
          <a:p>
            <a:pPr lvl="1">
              <a:spcAft>
                <a:spcPts val="1200"/>
              </a:spcAft>
              <a:buNone/>
            </a:pPr>
            <a:r>
              <a:rPr lang="en-AU" dirty="0"/>
              <a:t> = area x quality score increment/ha</a:t>
            </a:r>
          </a:p>
          <a:p>
            <a:pPr>
              <a:buFontTx/>
              <a:buNone/>
            </a:pPr>
            <a:r>
              <a:rPr lang="en-AU" sz="2400" dirty="0"/>
              <a:t> </a:t>
            </a:r>
          </a:p>
        </p:txBody>
      </p:sp>
      <p:sp>
        <p:nvSpPr>
          <p:cNvPr id="64517" name="TextBox 5"/>
          <p:cNvSpPr txBox="1">
            <a:spLocks noChangeArrowheads="1"/>
          </p:cNvSpPr>
          <p:nvPr/>
        </p:nvSpPr>
        <p:spPr bwMode="auto">
          <a:xfrm>
            <a:off x="853777" y="118299"/>
            <a:ext cx="9219779"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Loss and Gain</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66565" name="Rectangle 5"/>
          <p:cNvSpPr>
            <a:spLocks noGrp="1" noChangeArrowheads="1"/>
          </p:cNvSpPr>
          <p:nvPr>
            <p:ph type="body" idx="1"/>
          </p:nvPr>
        </p:nvSpPr>
        <p:spPr>
          <a:xfrm>
            <a:off x="455613" y="1156893"/>
            <a:ext cx="8647972" cy="4267200"/>
          </a:xfrm>
        </p:spPr>
        <p:txBody>
          <a:bodyPr>
            <a:noAutofit/>
          </a:bodyPr>
          <a:lstStyle/>
          <a:p>
            <a:pPr>
              <a:spcAft>
                <a:spcPts val="1200"/>
              </a:spcAft>
              <a:buNone/>
            </a:pPr>
            <a:r>
              <a:rPr lang="en-AU" sz="2400" dirty="0"/>
              <a:t>Three types of gain:</a:t>
            </a:r>
          </a:p>
          <a:p>
            <a:pPr lvl="1">
              <a:buFont typeface="Arial"/>
              <a:buChar char="•"/>
            </a:pPr>
            <a:r>
              <a:rPr lang="en-AU" b="1" dirty="0"/>
              <a:t>Security gain </a:t>
            </a:r>
            <a:r>
              <a:rPr lang="en-AU" dirty="0"/>
              <a:t>– where the offset is located:</a:t>
            </a:r>
          </a:p>
          <a:p>
            <a:pPr lvl="2">
              <a:buFont typeface="Lucida Grande"/>
              <a:buChar char="−"/>
            </a:pPr>
            <a:r>
              <a:rPr lang="en-AU" sz="2400" dirty="0"/>
              <a:t>On private land with an on-title management agreement</a:t>
            </a:r>
          </a:p>
          <a:p>
            <a:pPr lvl="2">
              <a:buFont typeface="Lucida Grande"/>
              <a:buChar char="−"/>
            </a:pPr>
            <a:r>
              <a:rPr lang="en-AU" sz="2400" dirty="0"/>
              <a:t>On public land with greater security (protected area) </a:t>
            </a:r>
          </a:p>
          <a:p>
            <a:pPr lvl="2">
              <a:spcAft>
                <a:spcPts val="600"/>
              </a:spcAft>
              <a:buFont typeface="Lucida Grande"/>
              <a:buChar char="−"/>
            </a:pPr>
            <a:r>
              <a:rPr lang="en-AU" sz="2400" dirty="0"/>
              <a:t>Surrender private land to public protected area</a:t>
            </a:r>
          </a:p>
          <a:p>
            <a:pPr lvl="1">
              <a:buFont typeface="Arial"/>
              <a:buChar char="•"/>
            </a:pPr>
            <a:r>
              <a:rPr lang="en-AU" b="1" dirty="0"/>
              <a:t>Maintenance gain</a:t>
            </a:r>
          </a:p>
          <a:p>
            <a:pPr lvl="2">
              <a:buFont typeface="Lucida Grande"/>
              <a:buChar char="−"/>
            </a:pPr>
            <a:r>
              <a:rPr lang="en-AU" sz="2400" dirty="0"/>
              <a:t>Forego entitled uses</a:t>
            </a:r>
          </a:p>
          <a:p>
            <a:pPr lvl="2">
              <a:spcAft>
                <a:spcPts val="600"/>
              </a:spcAft>
              <a:buFont typeface="Lucida Grande"/>
              <a:buChar char="−"/>
            </a:pPr>
            <a:r>
              <a:rPr lang="en-AU" sz="2400" dirty="0"/>
              <a:t>Control weeds</a:t>
            </a:r>
          </a:p>
          <a:p>
            <a:pPr lvl="1">
              <a:buFont typeface="Arial"/>
              <a:buChar char="•"/>
            </a:pPr>
            <a:r>
              <a:rPr lang="en-AU" b="1" dirty="0"/>
              <a:t>Improvement gain</a:t>
            </a:r>
          </a:p>
          <a:p>
            <a:pPr lvl="2">
              <a:buFont typeface="Lucida Grande"/>
              <a:buChar char="−"/>
            </a:pPr>
            <a:r>
              <a:rPr lang="en-AU" sz="2400" dirty="0"/>
              <a:t>Supplementary planting</a:t>
            </a:r>
          </a:p>
          <a:p>
            <a:pPr lvl="2">
              <a:buFont typeface="Lucida Grande"/>
              <a:buChar char="−"/>
            </a:pPr>
            <a:r>
              <a:rPr lang="en-AU" sz="2400" dirty="0"/>
              <a:t>Reduce weed cover</a:t>
            </a:r>
          </a:p>
          <a:p>
            <a:pPr lvl="1">
              <a:buFontTx/>
              <a:buNone/>
            </a:pPr>
            <a:endParaRPr lang="en-AU" dirty="0"/>
          </a:p>
          <a:p>
            <a:pPr>
              <a:buFontTx/>
              <a:buNone/>
            </a:pPr>
            <a:endParaRPr lang="en-AU" sz="2400" dirty="0"/>
          </a:p>
        </p:txBody>
      </p:sp>
      <p:sp>
        <p:nvSpPr>
          <p:cNvPr id="66566" name="TextBox 5"/>
          <p:cNvSpPr txBox="1">
            <a:spLocks noChangeArrowheads="1"/>
          </p:cNvSpPr>
          <p:nvPr/>
        </p:nvSpPr>
        <p:spPr bwMode="auto">
          <a:xfrm>
            <a:off x="894192" y="115887"/>
            <a:ext cx="9164208" cy="584775"/>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Types of Gain</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68613" name="Rectangle 5"/>
          <p:cNvSpPr>
            <a:spLocks noGrp="1" noChangeArrowheads="1"/>
          </p:cNvSpPr>
          <p:nvPr>
            <p:ph type="body" idx="1"/>
          </p:nvPr>
        </p:nvSpPr>
        <p:spPr>
          <a:xfrm>
            <a:off x="1006598" y="1257300"/>
            <a:ext cx="7391400" cy="4343400"/>
          </a:xfrm>
        </p:spPr>
        <p:txBody>
          <a:bodyPr>
            <a:noAutofit/>
          </a:bodyPr>
          <a:lstStyle/>
          <a:p>
            <a:pPr>
              <a:spcAft>
                <a:spcPts val="1200"/>
              </a:spcAft>
              <a:buNone/>
            </a:pPr>
            <a:r>
              <a:rPr lang="en-AU" sz="2400" dirty="0"/>
              <a:t>Total gain = area x quality increment per hectare</a:t>
            </a:r>
          </a:p>
          <a:p>
            <a:r>
              <a:rPr lang="en-AU" sz="2400" b="1" dirty="0">
                <a:solidFill>
                  <a:schemeClr val="accent6"/>
                </a:solidFill>
              </a:rPr>
              <a:t>Improvement gain</a:t>
            </a:r>
          </a:p>
          <a:p>
            <a:pPr lvl="1">
              <a:spcAft>
                <a:spcPts val="1200"/>
              </a:spcAft>
              <a:buNone/>
            </a:pPr>
            <a:r>
              <a:rPr lang="en-AU" dirty="0"/>
              <a:t>Increments in quality attribute scores resulting from actions in the management plan</a:t>
            </a:r>
          </a:p>
          <a:p>
            <a:r>
              <a:rPr lang="en-AU" sz="2400" b="1" dirty="0">
                <a:solidFill>
                  <a:schemeClr val="accent6"/>
                </a:solidFill>
              </a:rPr>
              <a:t>Maintenance gain</a:t>
            </a:r>
          </a:p>
          <a:p>
            <a:pPr lvl="1">
              <a:spcAft>
                <a:spcPts val="1200"/>
              </a:spcAft>
              <a:buNone/>
            </a:pPr>
            <a:r>
              <a:rPr lang="en-AU" dirty="0"/>
              <a:t>Increments in quality attribute scores resulting from actions in the management plan</a:t>
            </a:r>
          </a:p>
          <a:p>
            <a:r>
              <a:rPr lang="en-AU" sz="2400" b="1" dirty="0">
                <a:solidFill>
                  <a:schemeClr val="accent6"/>
                </a:solidFill>
              </a:rPr>
              <a:t>Security gain</a:t>
            </a:r>
          </a:p>
          <a:p>
            <a:pPr lvl="1">
              <a:buFontTx/>
              <a:buNone/>
            </a:pPr>
            <a:r>
              <a:rPr lang="en-AU" dirty="0"/>
              <a:t>Increments in overall quality score depending on the change in land category  </a:t>
            </a:r>
          </a:p>
        </p:txBody>
      </p:sp>
      <p:sp>
        <p:nvSpPr>
          <p:cNvPr id="68614" name="TextBox 5"/>
          <p:cNvSpPr txBox="1">
            <a:spLocks noChangeArrowheads="1"/>
          </p:cNvSpPr>
          <p:nvPr/>
        </p:nvSpPr>
        <p:spPr bwMode="auto">
          <a:xfrm>
            <a:off x="1006598" y="101600"/>
            <a:ext cx="9056854"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Estimating Gain</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extBox 5"/>
          <p:cNvSpPr txBox="1">
            <a:spLocks noChangeArrowheads="1"/>
          </p:cNvSpPr>
          <p:nvPr/>
        </p:nvSpPr>
        <p:spPr bwMode="auto">
          <a:xfrm>
            <a:off x="786085" y="76201"/>
            <a:ext cx="9326291"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Example - Security Gain calculation </a:t>
            </a:r>
          </a:p>
        </p:txBody>
      </p:sp>
      <p:cxnSp>
        <p:nvCxnSpPr>
          <p:cNvPr id="70663" name="Straight Connector 7"/>
          <p:cNvCxnSpPr>
            <a:cxnSpLocks noChangeShapeType="1"/>
          </p:cNvCxnSpPr>
          <p:nvPr/>
        </p:nvCxnSpPr>
        <p:spPr bwMode="auto">
          <a:xfrm>
            <a:off x="1322344" y="1981612"/>
            <a:ext cx="6858000" cy="76200"/>
          </a:xfrm>
          <a:prstGeom prst="line">
            <a:avLst/>
          </a:prstGeom>
          <a:noFill/>
          <a:ln w="9525">
            <a:noFill/>
            <a:round/>
            <a:headEnd/>
            <a:tailEnd/>
          </a:ln>
        </p:spPr>
      </p:cxnSp>
      <p:cxnSp>
        <p:nvCxnSpPr>
          <p:cNvPr id="70664" name="Straight Connector 9"/>
          <p:cNvCxnSpPr>
            <a:cxnSpLocks noChangeShapeType="1"/>
          </p:cNvCxnSpPr>
          <p:nvPr/>
        </p:nvCxnSpPr>
        <p:spPr bwMode="auto">
          <a:xfrm>
            <a:off x="2008144" y="2667412"/>
            <a:ext cx="6705600" cy="152400"/>
          </a:xfrm>
          <a:prstGeom prst="line">
            <a:avLst/>
          </a:prstGeom>
          <a:noFill/>
          <a:ln w="9525">
            <a:noFill/>
            <a:round/>
            <a:headEnd/>
            <a:tailEnd/>
          </a:ln>
        </p:spPr>
      </p:cxnSp>
      <p:cxnSp>
        <p:nvCxnSpPr>
          <p:cNvPr id="70665" name="Straight Connector 12"/>
          <p:cNvCxnSpPr>
            <a:cxnSpLocks noChangeShapeType="1"/>
          </p:cNvCxnSpPr>
          <p:nvPr/>
        </p:nvCxnSpPr>
        <p:spPr bwMode="auto">
          <a:xfrm>
            <a:off x="941344" y="2438812"/>
            <a:ext cx="7696200" cy="1588"/>
          </a:xfrm>
          <a:prstGeom prst="line">
            <a:avLst/>
          </a:prstGeom>
          <a:noFill/>
          <a:ln w="38100">
            <a:solidFill>
              <a:schemeClr val="tx1"/>
            </a:solidFill>
            <a:round/>
            <a:headEnd/>
            <a:tailEnd/>
          </a:ln>
        </p:spPr>
      </p:cxnSp>
      <p:cxnSp>
        <p:nvCxnSpPr>
          <p:cNvPr id="70666" name="Straight Connector 17"/>
          <p:cNvCxnSpPr>
            <a:cxnSpLocks noChangeShapeType="1"/>
          </p:cNvCxnSpPr>
          <p:nvPr/>
        </p:nvCxnSpPr>
        <p:spPr bwMode="auto">
          <a:xfrm rot="5400000">
            <a:off x="827045" y="2324513"/>
            <a:ext cx="228600" cy="3175"/>
          </a:xfrm>
          <a:prstGeom prst="line">
            <a:avLst/>
          </a:prstGeom>
          <a:noFill/>
          <a:ln w="28575">
            <a:solidFill>
              <a:schemeClr val="tx1"/>
            </a:solidFill>
            <a:round/>
            <a:headEnd/>
            <a:tailEnd/>
          </a:ln>
        </p:spPr>
      </p:cxnSp>
      <p:cxnSp>
        <p:nvCxnSpPr>
          <p:cNvPr id="70667" name="Straight Connector 19"/>
          <p:cNvCxnSpPr>
            <a:cxnSpLocks noChangeShapeType="1"/>
          </p:cNvCxnSpPr>
          <p:nvPr/>
        </p:nvCxnSpPr>
        <p:spPr bwMode="auto">
          <a:xfrm rot="5400000">
            <a:off x="8523245" y="2324513"/>
            <a:ext cx="228600" cy="3175"/>
          </a:xfrm>
          <a:prstGeom prst="line">
            <a:avLst/>
          </a:prstGeom>
          <a:noFill/>
          <a:ln w="28575">
            <a:solidFill>
              <a:schemeClr val="tx1"/>
            </a:solidFill>
            <a:round/>
            <a:headEnd/>
            <a:tailEnd/>
          </a:ln>
        </p:spPr>
      </p:cxnSp>
      <p:cxnSp>
        <p:nvCxnSpPr>
          <p:cNvPr id="70668" name="Straight Connector 21"/>
          <p:cNvCxnSpPr>
            <a:cxnSpLocks noChangeShapeType="1"/>
          </p:cNvCxnSpPr>
          <p:nvPr/>
        </p:nvCxnSpPr>
        <p:spPr bwMode="auto">
          <a:xfrm rot="5400000">
            <a:off x="4790238" y="2323718"/>
            <a:ext cx="228600" cy="1588"/>
          </a:xfrm>
          <a:prstGeom prst="line">
            <a:avLst/>
          </a:prstGeom>
          <a:noFill/>
          <a:ln w="28575">
            <a:solidFill>
              <a:schemeClr val="tx1"/>
            </a:solidFill>
            <a:round/>
            <a:headEnd/>
            <a:tailEnd/>
          </a:ln>
        </p:spPr>
      </p:cxnSp>
      <p:cxnSp>
        <p:nvCxnSpPr>
          <p:cNvPr id="70669" name="Straight Connector 24"/>
          <p:cNvCxnSpPr>
            <a:cxnSpLocks noChangeShapeType="1"/>
          </p:cNvCxnSpPr>
          <p:nvPr/>
        </p:nvCxnSpPr>
        <p:spPr bwMode="auto">
          <a:xfrm rot="5400000">
            <a:off x="1589045" y="2324513"/>
            <a:ext cx="228600" cy="3175"/>
          </a:xfrm>
          <a:prstGeom prst="line">
            <a:avLst/>
          </a:prstGeom>
          <a:noFill/>
          <a:ln w="28575">
            <a:solidFill>
              <a:schemeClr val="tx1"/>
            </a:solidFill>
            <a:round/>
            <a:headEnd/>
            <a:tailEnd/>
          </a:ln>
        </p:spPr>
      </p:cxnSp>
      <p:cxnSp>
        <p:nvCxnSpPr>
          <p:cNvPr id="70670" name="Straight Connector 26"/>
          <p:cNvCxnSpPr>
            <a:cxnSpLocks noChangeShapeType="1"/>
          </p:cNvCxnSpPr>
          <p:nvPr/>
        </p:nvCxnSpPr>
        <p:spPr bwMode="auto">
          <a:xfrm rot="5400000">
            <a:off x="3875838" y="2323718"/>
            <a:ext cx="228600" cy="1588"/>
          </a:xfrm>
          <a:prstGeom prst="line">
            <a:avLst/>
          </a:prstGeom>
          <a:noFill/>
          <a:ln w="28575">
            <a:solidFill>
              <a:schemeClr val="tx1"/>
            </a:solidFill>
            <a:round/>
            <a:headEnd/>
            <a:tailEnd/>
          </a:ln>
        </p:spPr>
      </p:cxnSp>
      <p:cxnSp>
        <p:nvCxnSpPr>
          <p:cNvPr id="70671" name="Straight Connector 28"/>
          <p:cNvCxnSpPr>
            <a:cxnSpLocks noChangeShapeType="1"/>
          </p:cNvCxnSpPr>
          <p:nvPr/>
        </p:nvCxnSpPr>
        <p:spPr bwMode="auto">
          <a:xfrm rot="5400000">
            <a:off x="2960645" y="2324513"/>
            <a:ext cx="228600" cy="3175"/>
          </a:xfrm>
          <a:prstGeom prst="line">
            <a:avLst/>
          </a:prstGeom>
          <a:noFill/>
          <a:ln w="28575">
            <a:solidFill>
              <a:schemeClr val="tx1"/>
            </a:solidFill>
            <a:round/>
            <a:headEnd/>
            <a:tailEnd/>
          </a:ln>
        </p:spPr>
      </p:cxnSp>
      <p:sp>
        <p:nvSpPr>
          <p:cNvPr id="70672" name="TextBox 29"/>
          <p:cNvSpPr txBox="1">
            <a:spLocks noChangeArrowheads="1"/>
          </p:cNvSpPr>
          <p:nvPr/>
        </p:nvSpPr>
        <p:spPr bwMode="auto">
          <a:xfrm>
            <a:off x="788944" y="2515012"/>
            <a:ext cx="381000" cy="369332"/>
          </a:xfrm>
          <a:prstGeom prst="rect">
            <a:avLst/>
          </a:prstGeom>
          <a:noFill/>
          <a:ln w="9525">
            <a:noFill/>
            <a:miter lim="800000"/>
            <a:headEnd/>
            <a:tailEnd/>
          </a:ln>
        </p:spPr>
        <p:txBody>
          <a:bodyPr>
            <a:prstTxWarp prst="textNoShape">
              <a:avLst/>
            </a:prstTxWarp>
            <a:spAutoFit/>
          </a:bodyPr>
          <a:lstStyle/>
          <a:p>
            <a:r>
              <a:rPr lang="en-US">
                <a:solidFill>
                  <a:srgbClr val="000090"/>
                </a:solidFill>
              </a:rPr>
              <a:t>0</a:t>
            </a:r>
          </a:p>
        </p:txBody>
      </p:sp>
      <p:sp>
        <p:nvSpPr>
          <p:cNvPr id="70673" name="TextBox 30"/>
          <p:cNvSpPr txBox="1">
            <a:spLocks noChangeArrowheads="1"/>
          </p:cNvSpPr>
          <p:nvPr/>
        </p:nvSpPr>
        <p:spPr bwMode="auto">
          <a:xfrm>
            <a:off x="1474744" y="2515012"/>
            <a:ext cx="533400" cy="369332"/>
          </a:xfrm>
          <a:prstGeom prst="rect">
            <a:avLst/>
          </a:prstGeom>
          <a:noFill/>
          <a:ln w="9525">
            <a:noFill/>
            <a:miter lim="800000"/>
            <a:headEnd/>
            <a:tailEnd/>
          </a:ln>
        </p:spPr>
        <p:txBody>
          <a:bodyPr>
            <a:prstTxWarp prst="textNoShape">
              <a:avLst/>
            </a:prstTxWarp>
            <a:spAutoFit/>
          </a:bodyPr>
          <a:lstStyle/>
          <a:p>
            <a:r>
              <a:rPr lang="en-US">
                <a:solidFill>
                  <a:srgbClr val="000090"/>
                </a:solidFill>
              </a:rPr>
              <a:t>10</a:t>
            </a:r>
          </a:p>
        </p:txBody>
      </p:sp>
      <p:sp>
        <p:nvSpPr>
          <p:cNvPr id="70674" name="TextBox 31"/>
          <p:cNvSpPr txBox="1">
            <a:spLocks noChangeArrowheads="1"/>
          </p:cNvSpPr>
          <p:nvPr/>
        </p:nvSpPr>
        <p:spPr bwMode="auto">
          <a:xfrm>
            <a:off x="2846344" y="2515012"/>
            <a:ext cx="533400" cy="369332"/>
          </a:xfrm>
          <a:prstGeom prst="rect">
            <a:avLst/>
          </a:prstGeom>
          <a:noFill/>
          <a:ln w="9525">
            <a:noFill/>
            <a:miter lim="800000"/>
            <a:headEnd/>
            <a:tailEnd/>
          </a:ln>
        </p:spPr>
        <p:txBody>
          <a:bodyPr>
            <a:prstTxWarp prst="textNoShape">
              <a:avLst/>
            </a:prstTxWarp>
            <a:spAutoFit/>
          </a:bodyPr>
          <a:lstStyle/>
          <a:p>
            <a:r>
              <a:rPr lang="en-US">
                <a:solidFill>
                  <a:srgbClr val="000090"/>
                </a:solidFill>
              </a:rPr>
              <a:t>30</a:t>
            </a:r>
          </a:p>
        </p:txBody>
      </p:sp>
      <p:sp>
        <p:nvSpPr>
          <p:cNvPr id="70675" name="TextBox 32"/>
          <p:cNvSpPr txBox="1">
            <a:spLocks noChangeArrowheads="1"/>
          </p:cNvSpPr>
          <p:nvPr/>
        </p:nvSpPr>
        <p:spPr bwMode="auto">
          <a:xfrm>
            <a:off x="3684544" y="2515012"/>
            <a:ext cx="533400" cy="369332"/>
          </a:xfrm>
          <a:prstGeom prst="rect">
            <a:avLst/>
          </a:prstGeom>
          <a:noFill/>
          <a:ln w="9525">
            <a:noFill/>
            <a:miter lim="800000"/>
            <a:headEnd/>
            <a:tailEnd/>
          </a:ln>
        </p:spPr>
        <p:txBody>
          <a:bodyPr>
            <a:prstTxWarp prst="textNoShape">
              <a:avLst/>
            </a:prstTxWarp>
            <a:spAutoFit/>
          </a:bodyPr>
          <a:lstStyle/>
          <a:p>
            <a:r>
              <a:rPr lang="en-US">
                <a:solidFill>
                  <a:srgbClr val="000090"/>
                </a:solidFill>
              </a:rPr>
              <a:t>40</a:t>
            </a:r>
          </a:p>
        </p:txBody>
      </p:sp>
      <p:sp>
        <p:nvSpPr>
          <p:cNvPr id="70676" name="TextBox 33"/>
          <p:cNvSpPr txBox="1">
            <a:spLocks noChangeArrowheads="1"/>
          </p:cNvSpPr>
          <p:nvPr/>
        </p:nvSpPr>
        <p:spPr bwMode="auto">
          <a:xfrm>
            <a:off x="4675144" y="2515012"/>
            <a:ext cx="533400" cy="369332"/>
          </a:xfrm>
          <a:prstGeom prst="rect">
            <a:avLst/>
          </a:prstGeom>
          <a:noFill/>
          <a:ln w="9525">
            <a:noFill/>
            <a:miter lim="800000"/>
            <a:headEnd/>
            <a:tailEnd/>
          </a:ln>
        </p:spPr>
        <p:txBody>
          <a:bodyPr>
            <a:prstTxWarp prst="textNoShape">
              <a:avLst/>
            </a:prstTxWarp>
            <a:spAutoFit/>
          </a:bodyPr>
          <a:lstStyle/>
          <a:p>
            <a:r>
              <a:rPr lang="en-US">
                <a:solidFill>
                  <a:srgbClr val="000090"/>
                </a:solidFill>
              </a:rPr>
              <a:t>50</a:t>
            </a:r>
          </a:p>
        </p:txBody>
      </p:sp>
      <p:sp>
        <p:nvSpPr>
          <p:cNvPr id="70677" name="TextBox 34"/>
          <p:cNvSpPr txBox="1">
            <a:spLocks noChangeArrowheads="1"/>
          </p:cNvSpPr>
          <p:nvPr/>
        </p:nvSpPr>
        <p:spPr bwMode="auto">
          <a:xfrm>
            <a:off x="8104144" y="2515012"/>
            <a:ext cx="685800" cy="369332"/>
          </a:xfrm>
          <a:prstGeom prst="rect">
            <a:avLst/>
          </a:prstGeom>
          <a:noFill/>
          <a:ln w="9525">
            <a:noFill/>
            <a:miter lim="800000"/>
            <a:headEnd/>
            <a:tailEnd/>
          </a:ln>
        </p:spPr>
        <p:txBody>
          <a:bodyPr>
            <a:prstTxWarp prst="textNoShape">
              <a:avLst/>
            </a:prstTxWarp>
            <a:spAutoFit/>
          </a:bodyPr>
          <a:lstStyle/>
          <a:p>
            <a:r>
              <a:rPr lang="en-US">
                <a:solidFill>
                  <a:srgbClr val="000090"/>
                </a:solidFill>
              </a:rPr>
              <a:t>100</a:t>
            </a:r>
          </a:p>
        </p:txBody>
      </p:sp>
      <p:sp>
        <p:nvSpPr>
          <p:cNvPr id="70678" name="TextBox 35"/>
          <p:cNvSpPr txBox="1">
            <a:spLocks noChangeArrowheads="1"/>
          </p:cNvSpPr>
          <p:nvPr/>
        </p:nvSpPr>
        <p:spPr bwMode="auto">
          <a:xfrm>
            <a:off x="1017544" y="1524412"/>
            <a:ext cx="5562600" cy="400050"/>
          </a:xfrm>
          <a:prstGeom prst="rect">
            <a:avLst/>
          </a:prstGeom>
          <a:noFill/>
          <a:ln w="9525">
            <a:noFill/>
            <a:miter lim="800000"/>
            <a:headEnd/>
            <a:tailEnd/>
          </a:ln>
        </p:spPr>
        <p:txBody>
          <a:bodyPr>
            <a:prstTxWarp prst="textNoShape">
              <a:avLst/>
            </a:prstTxWarp>
            <a:spAutoFit/>
          </a:bodyPr>
          <a:lstStyle/>
          <a:p>
            <a:r>
              <a:rPr lang="en-US" sz="2000">
                <a:solidFill>
                  <a:srgbClr val="CC0066"/>
                </a:solidFill>
              </a:rPr>
              <a:t>Long-term chance of loss through clearing %  </a:t>
            </a:r>
            <a:endParaRPr lang="en-US" sz="2000"/>
          </a:p>
        </p:txBody>
      </p:sp>
      <p:cxnSp>
        <p:nvCxnSpPr>
          <p:cNvPr id="70679" name="Straight Arrow Connector 37"/>
          <p:cNvCxnSpPr>
            <a:cxnSpLocks noChangeShapeType="1"/>
          </p:cNvCxnSpPr>
          <p:nvPr/>
        </p:nvCxnSpPr>
        <p:spPr bwMode="auto">
          <a:xfrm>
            <a:off x="6427744" y="1753012"/>
            <a:ext cx="1828800" cy="1588"/>
          </a:xfrm>
          <a:prstGeom prst="straightConnector1">
            <a:avLst/>
          </a:prstGeom>
          <a:noFill/>
          <a:ln w="28575">
            <a:solidFill>
              <a:schemeClr val="tx1"/>
            </a:solidFill>
            <a:round/>
            <a:headEnd/>
            <a:tailEnd type="arrow" w="med" len="med"/>
          </a:ln>
        </p:spPr>
      </p:cxnSp>
      <p:sp>
        <p:nvSpPr>
          <p:cNvPr id="70680" name="TextBox 38"/>
          <p:cNvSpPr txBox="1">
            <a:spLocks noChangeArrowheads="1"/>
          </p:cNvSpPr>
          <p:nvPr/>
        </p:nvSpPr>
        <p:spPr bwMode="auto">
          <a:xfrm>
            <a:off x="941344" y="3277012"/>
            <a:ext cx="1524000" cy="892552"/>
          </a:xfrm>
          <a:prstGeom prst="rect">
            <a:avLst/>
          </a:prstGeom>
          <a:noFill/>
          <a:ln w="9525">
            <a:noFill/>
            <a:miter lim="800000"/>
            <a:headEnd/>
            <a:tailEnd/>
          </a:ln>
        </p:spPr>
        <p:txBody>
          <a:bodyPr>
            <a:prstTxWarp prst="textNoShape">
              <a:avLst/>
            </a:prstTxWarp>
            <a:spAutoFit/>
          </a:bodyPr>
          <a:lstStyle/>
          <a:p>
            <a:pPr algn="ctr"/>
            <a:r>
              <a:rPr lang="en-US" sz="1600">
                <a:solidFill>
                  <a:srgbClr val="CC0066"/>
                </a:solidFill>
              </a:rPr>
              <a:t>Class 1</a:t>
            </a:r>
          </a:p>
          <a:p>
            <a:pPr algn="ctr"/>
            <a:r>
              <a:rPr lang="en-US" sz="1600">
                <a:solidFill>
                  <a:srgbClr val="CC0066"/>
                </a:solidFill>
              </a:rPr>
              <a:t>Protected area</a:t>
            </a:r>
          </a:p>
          <a:p>
            <a:endParaRPr lang="en-US" sz="2000">
              <a:solidFill>
                <a:srgbClr val="CC0066"/>
              </a:solidFill>
            </a:endParaRPr>
          </a:p>
        </p:txBody>
      </p:sp>
      <p:cxnSp>
        <p:nvCxnSpPr>
          <p:cNvPr id="70681" name="Straight Arrow Connector 40"/>
          <p:cNvCxnSpPr>
            <a:cxnSpLocks noChangeShapeType="1"/>
            <a:stCxn id="70680" idx="0"/>
          </p:cNvCxnSpPr>
          <p:nvPr/>
        </p:nvCxnSpPr>
        <p:spPr bwMode="auto">
          <a:xfrm flipV="1">
            <a:off x="1703344" y="3050000"/>
            <a:ext cx="1588" cy="227012"/>
          </a:xfrm>
          <a:prstGeom prst="straightConnector1">
            <a:avLst/>
          </a:prstGeom>
          <a:noFill/>
          <a:ln w="28575">
            <a:solidFill>
              <a:schemeClr val="tx1"/>
            </a:solidFill>
            <a:round/>
            <a:headEnd/>
            <a:tailEnd type="arrow" w="med" len="med"/>
          </a:ln>
        </p:spPr>
      </p:cxnSp>
      <p:sp>
        <p:nvSpPr>
          <p:cNvPr id="70682" name="TextBox 43"/>
          <p:cNvSpPr txBox="1">
            <a:spLocks noChangeArrowheads="1"/>
          </p:cNvSpPr>
          <p:nvPr/>
        </p:nvSpPr>
        <p:spPr bwMode="auto">
          <a:xfrm>
            <a:off x="2312944" y="3962812"/>
            <a:ext cx="1600200" cy="584200"/>
          </a:xfrm>
          <a:prstGeom prst="rect">
            <a:avLst/>
          </a:prstGeom>
          <a:noFill/>
          <a:ln w="9525">
            <a:noFill/>
            <a:miter lim="800000"/>
            <a:headEnd/>
            <a:tailEnd/>
          </a:ln>
        </p:spPr>
        <p:txBody>
          <a:bodyPr>
            <a:prstTxWarp prst="textNoShape">
              <a:avLst/>
            </a:prstTxWarp>
            <a:spAutoFit/>
          </a:bodyPr>
          <a:lstStyle/>
          <a:p>
            <a:r>
              <a:rPr lang="en-US" sz="1600">
                <a:solidFill>
                  <a:srgbClr val="CC0066"/>
                </a:solidFill>
              </a:rPr>
              <a:t>Class 2 </a:t>
            </a:r>
          </a:p>
          <a:p>
            <a:r>
              <a:rPr lang="en-US" sz="1600">
                <a:solidFill>
                  <a:srgbClr val="CC0066"/>
                </a:solidFill>
              </a:rPr>
              <a:t>Protected area</a:t>
            </a:r>
          </a:p>
        </p:txBody>
      </p:sp>
      <p:cxnSp>
        <p:nvCxnSpPr>
          <p:cNvPr id="70683" name="Straight Arrow Connector 45"/>
          <p:cNvCxnSpPr>
            <a:cxnSpLocks noChangeShapeType="1"/>
            <a:stCxn id="70682" idx="0"/>
            <a:endCxn id="70674" idx="2"/>
          </p:cNvCxnSpPr>
          <p:nvPr/>
        </p:nvCxnSpPr>
        <p:spPr bwMode="auto">
          <a:xfrm flipV="1">
            <a:off x="3113044" y="2884344"/>
            <a:ext cx="0" cy="1078468"/>
          </a:xfrm>
          <a:prstGeom prst="straightConnector1">
            <a:avLst/>
          </a:prstGeom>
          <a:noFill/>
          <a:ln w="28575">
            <a:solidFill>
              <a:schemeClr val="tx1"/>
            </a:solidFill>
            <a:round/>
            <a:headEnd/>
            <a:tailEnd type="arrow" w="med" len="med"/>
          </a:ln>
        </p:spPr>
      </p:cxnSp>
      <p:sp>
        <p:nvSpPr>
          <p:cNvPr id="70684" name="TextBox 46"/>
          <p:cNvSpPr txBox="1">
            <a:spLocks noChangeArrowheads="1"/>
          </p:cNvSpPr>
          <p:nvPr/>
        </p:nvSpPr>
        <p:spPr bwMode="auto">
          <a:xfrm>
            <a:off x="3227344" y="3353212"/>
            <a:ext cx="1600200" cy="584200"/>
          </a:xfrm>
          <a:prstGeom prst="rect">
            <a:avLst/>
          </a:prstGeom>
          <a:noFill/>
          <a:ln w="9525">
            <a:noFill/>
            <a:miter lim="800000"/>
            <a:headEnd/>
            <a:tailEnd/>
          </a:ln>
        </p:spPr>
        <p:txBody>
          <a:bodyPr>
            <a:prstTxWarp prst="textNoShape">
              <a:avLst/>
            </a:prstTxWarp>
            <a:spAutoFit/>
          </a:bodyPr>
          <a:lstStyle/>
          <a:p>
            <a:r>
              <a:rPr lang="en-US" sz="1600">
                <a:solidFill>
                  <a:srgbClr val="CC0066"/>
                </a:solidFill>
              </a:rPr>
              <a:t>Private land </a:t>
            </a:r>
          </a:p>
          <a:p>
            <a:r>
              <a:rPr lang="en-US" sz="1600">
                <a:solidFill>
                  <a:srgbClr val="CC0066"/>
                </a:solidFill>
              </a:rPr>
              <a:t>under covenant</a:t>
            </a:r>
          </a:p>
        </p:txBody>
      </p:sp>
      <p:cxnSp>
        <p:nvCxnSpPr>
          <p:cNvPr id="70685" name="Straight Arrow Connector 48"/>
          <p:cNvCxnSpPr>
            <a:cxnSpLocks noChangeShapeType="1"/>
          </p:cNvCxnSpPr>
          <p:nvPr/>
        </p:nvCxnSpPr>
        <p:spPr bwMode="auto">
          <a:xfrm rot="16200000" flipV="1">
            <a:off x="3798844" y="3162712"/>
            <a:ext cx="228600" cy="0"/>
          </a:xfrm>
          <a:prstGeom prst="straightConnector1">
            <a:avLst/>
          </a:prstGeom>
          <a:noFill/>
          <a:ln w="28575">
            <a:solidFill>
              <a:schemeClr val="tx1"/>
            </a:solidFill>
            <a:round/>
            <a:headEnd/>
            <a:tailEnd type="arrow" w="med" len="med"/>
          </a:ln>
        </p:spPr>
      </p:cxnSp>
      <p:sp>
        <p:nvSpPr>
          <p:cNvPr id="70686" name="TextBox 52"/>
          <p:cNvSpPr txBox="1">
            <a:spLocks noChangeArrowheads="1"/>
          </p:cNvSpPr>
          <p:nvPr/>
        </p:nvSpPr>
        <p:spPr bwMode="auto">
          <a:xfrm>
            <a:off x="4217944" y="4115212"/>
            <a:ext cx="1371600" cy="338138"/>
          </a:xfrm>
          <a:prstGeom prst="rect">
            <a:avLst/>
          </a:prstGeom>
          <a:noFill/>
          <a:ln w="9525">
            <a:noFill/>
            <a:miter lim="800000"/>
            <a:headEnd/>
            <a:tailEnd/>
          </a:ln>
        </p:spPr>
        <p:txBody>
          <a:bodyPr>
            <a:prstTxWarp prst="textNoShape">
              <a:avLst/>
            </a:prstTxWarp>
            <a:spAutoFit/>
          </a:bodyPr>
          <a:lstStyle/>
          <a:p>
            <a:r>
              <a:rPr lang="en-US" sz="1600">
                <a:solidFill>
                  <a:srgbClr val="CC0066"/>
                </a:solidFill>
              </a:rPr>
              <a:t>Private land</a:t>
            </a:r>
          </a:p>
        </p:txBody>
      </p:sp>
      <p:cxnSp>
        <p:nvCxnSpPr>
          <p:cNvPr id="70687" name="Straight Arrow Connector 54"/>
          <p:cNvCxnSpPr>
            <a:cxnSpLocks noChangeShapeType="1"/>
          </p:cNvCxnSpPr>
          <p:nvPr/>
        </p:nvCxnSpPr>
        <p:spPr bwMode="auto">
          <a:xfrm rot="5400000" flipH="1" flipV="1">
            <a:off x="4446544" y="3581812"/>
            <a:ext cx="1066800" cy="0"/>
          </a:xfrm>
          <a:prstGeom prst="straightConnector1">
            <a:avLst/>
          </a:prstGeom>
          <a:noFill/>
          <a:ln w="28575">
            <a:solidFill>
              <a:schemeClr val="tx1"/>
            </a:solidFill>
            <a:round/>
            <a:headEnd/>
            <a:tailEnd type="arrow" w="med" len="med"/>
          </a:ln>
        </p:spPr>
      </p:cxnSp>
      <p:sp>
        <p:nvSpPr>
          <p:cNvPr id="70688" name="TextBox 31"/>
          <p:cNvSpPr txBox="1">
            <a:spLocks noChangeArrowheads="1"/>
          </p:cNvSpPr>
          <p:nvPr/>
        </p:nvSpPr>
        <p:spPr bwMode="auto">
          <a:xfrm>
            <a:off x="712742" y="4724812"/>
            <a:ext cx="8875827" cy="400110"/>
          </a:xfrm>
          <a:prstGeom prst="rect">
            <a:avLst/>
          </a:prstGeom>
          <a:noFill/>
          <a:ln w="9525">
            <a:noFill/>
            <a:miter lim="800000"/>
            <a:headEnd/>
            <a:tailEnd/>
          </a:ln>
        </p:spPr>
        <p:txBody>
          <a:bodyPr wrap="square">
            <a:prstTxWarp prst="textNoShape">
              <a:avLst/>
            </a:prstTxWarp>
            <a:spAutoFit/>
          </a:bodyPr>
          <a:lstStyle/>
          <a:p>
            <a:r>
              <a:rPr lang="en-US" sz="2000" b="1" dirty="0">
                <a:solidFill>
                  <a:schemeClr val="accent6"/>
                </a:solidFill>
              </a:rPr>
              <a:t>Security gain = current habitat score x increase in security (in ‘Habitat hectares’)  </a:t>
            </a:r>
            <a:r>
              <a:rPr lang="en-US" b="1" dirty="0">
                <a:solidFill>
                  <a:schemeClr val="accent6"/>
                </a:solidFill>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72709" name="Rectangle 5"/>
          <p:cNvSpPr>
            <a:spLocks noGrp="1" noChangeArrowheads="1"/>
          </p:cNvSpPr>
          <p:nvPr>
            <p:ph type="body" idx="1"/>
          </p:nvPr>
        </p:nvSpPr>
        <p:spPr>
          <a:xfrm>
            <a:off x="625596" y="1268035"/>
            <a:ext cx="4976997" cy="4724400"/>
          </a:xfrm>
        </p:spPr>
        <p:txBody>
          <a:bodyPr>
            <a:normAutofit/>
          </a:bodyPr>
          <a:lstStyle/>
          <a:p>
            <a:pPr>
              <a:lnSpc>
                <a:spcPct val="100000"/>
              </a:lnSpc>
              <a:spcBef>
                <a:spcPts val="600"/>
              </a:spcBef>
            </a:pPr>
            <a:r>
              <a:rPr lang="en-AU" sz="2400" b="1" dirty="0">
                <a:solidFill>
                  <a:schemeClr val="accent6"/>
                </a:solidFill>
              </a:rPr>
              <a:t>Site assessment:</a:t>
            </a:r>
          </a:p>
          <a:p>
            <a:pPr lvl="1">
              <a:lnSpc>
                <a:spcPct val="100000"/>
              </a:lnSpc>
              <a:spcBef>
                <a:spcPts val="600"/>
              </a:spcBef>
              <a:buFont typeface="Arial" pitchFamily="-65" charset="0"/>
              <a:buChar char="•"/>
            </a:pPr>
            <a:r>
              <a:rPr lang="en-AU" dirty="0"/>
              <a:t> Site definition, habitat zones</a:t>
            </a:r>
          </a:p>
          <a:p>
            <a:pPr lvl="1">
              <a:lnSpc>
                <a:spcPct val="100000"/>
              </a:lnSpc>
              <a:spcBef>
                <a:spcPts val="600"/>
              </a:spcBef>
              <a:buFont typeface="Arial" pitchFamily="-65" charset="0"/>
              <a:buChar char="•"/>
            </a:pPr>
            <a:r>
              <a:rPr lang="en-AU" dirty="0"/>
              <a:t> Habitat type</a:t>
            </a:r>
          </a:p>
          <a:p>
            <a:pPr lvl="1">
              <a:lnSpc>
                <a:spcPct val="100000"/>
              </a:lnSpc>
              <a:spcBef>
                <a:spcPts val="600"/>
              </a:spcBef>
              <a:buFont typeface="Arial" pitchFamily="-65" charset="0"/>
              <a:buChar char="•"/>
            </a:pPr>
            <a:r>
              <a:rPr lang="en-AU" dirty="0"/>
              <a:t> Quality score </a:t>
            </a:r>
          </a:p>
          <a:p>
            <a:pPr lvl="1">
              <a:lnSpc>
                <a:spcPct val="100000"/>
              </a:lnSpc>
              <a:spcBef>
                <a:spcPts val="600"/>
              </a:spcBef>
              <a:buFont typeface="Arial" pitchFamily="-65" charset="0"/>
              <a:buChar char="•"/>
            </a:pPr>
            <a:r>
              <a:rPr lang="en-AU" dirty="0"/>
              <a:t> Threatened species</a:t>
            </a:r>
          </a:p>
          <a:p>
            <a:pPr lvl="1">
              <a:lnSpc>
                <a:spcPct val="100000"/>
              </a:lnSpc>
              <a:spcBef>
                <a:spcPts val="600"/>
              </a:spcBef>
              <a:buFont typeface="Arial" pitchFamily="-65" charset="0"/>
              <a:buChar char="•"/>
            </a:pPr>
            <a:r>
              <a:rPr lang="en-AU" dirty="0"/>
              <a:t> Biodiversity significance</a:t>
            </a:r>
          </a:p>
          <a:p>
            <a:pPr lvl="1">
              <a:lnSpc>
                <a:spcPct val="100000"/>
              </a:lnSpc>
              <a:spcBef>
                <a:spcPts val="600"/>
              </a:spcBef>
              <a:buFont typeface="Arial" pitchFamily="-65" charset="0"/>
              <a:buChar char="•"/>
            </a:pPr>
            <a:r>
              <a:rPr lang="en-AU" dirty="0"/>
              <a:t> Loss score; or</a:t>
            </a:r>
          </a:p>
          <a:p>
            <a:pPr lvl="1">
              <a:lnSpc>
                <a:spcPct val="100000"/>
              </a:lnSpc>
              <a:spcBef>
                <a:spcPts val="600"/>
              </a:spcBef>
              <a:buFont typeface="Arial" pitchFamily="-65" charset="0"/>
              <a:buChar char="•"/>
            </a:pPr>
            <a:r>
              <a:rPr lang="en-AU" dirty="0"/>
              <a:t> Management plan &amp; gain score</a:t>
            </a:r>
          </a:p>
          <a:p>
            <a:pPr lvl="1">
              <a:lnSpc>
                <a:spcPct val="100000"/>
              </a:lnSpc>
              <a:spcBef>
                <a:spcPts val="600"/>
              </a:spcBef>
              <a:spcAft>
                <a:spcPts val="600"/>
              </a:spcAft>
              <a:buFont typeface="Arial" pitchFamily="-65" charset="0"/>
              <a:buChar char="•"/>
            </a:pPr>
            <a:r>
              <a:rPr lang="en-AU" dirty="0"/>
              <a:t> by accredited officer</a:t>
            </a:r>
          </a:p>
          <a:p>
            <a:pPr>
              <a:lnSpc>
                <a:spcPct val="100000"/>
              </a:lnSpc>
              <a:spcBef>
                <a:spcPts val="600"/>
              </a:spcBef>
            </a:pPr>
            <a:r>
              <a:rPr lang="en-AU" sz="2400" b="1" dirty="0">
                <a:solidFill>
                  <a:schemeClr val="accent6"/>
                </a:solidFill>
              </a:rPr>
              <a:t>Relies on state-wide information! </a:t>
            </a:r>
          </a:p>
          <a:p>
            <a:pPr>
              <a:buFontTx/>
              <a:buNone/>
            </a:pPr>
            <a:endParaRPr lang="en-AU" sz="2000" dirty="0">
              <a:solidFill>
                <a:srgbClr val="008000"/>
              </a:solidFill>
            </a:endParaRPr>
          </a:p>
          <a:p>
            <a:pPr>
              <a:buFontTx/>
              <a:buNone/>
            </a:pPr>
            <a:endParaRPr lang="en-AU" sz="2400" dirty="0"/>
          </a:p>
        </p:txBody>
      </p:sp>
      <p:sp>
        <p:nvSpPr>
          <p:cNvPr id="72710" name="TextBox 5"/>
          <p:cNvSpPr txBox="1">
            <a:spLocks noChangeArrowheads="1"/>
          </p:cNvSpPr>
          <p:nvPr/>
        </p:nvSpPr>
        <p:spPr bwMode="auto">
          <a:xfrm>
            <a:off x="813361" y="112827"/>
            <a:ext cx="9229883"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 Assessing  loss and gain on site</a:t>
            </a:r>
          </a:p>
        </p:txBody>
      </p:sp>
      <p:pic>
        <p:nvPicPr>
          <p:cNvPr id="72711" name="Picture 6"/>
          <p:cNvPicPr>
            <a:picLocks noChangeAspect="1"/>
          </p:cNvPicPr>
          <p:nvPr/>
        </p:nvPicPr>
        <p:blipFill>
          <a:blip r:embed="rId3"/>
          <a:srcRect/>
          <a:stretch>
            <a:fillRect/>
          </a:stretch>
        </p:blipFill>
        <p:spPr bwMode="auto">
          <a:xfrm>
            <a:off x="6346826" y="1145105"/>
            <a:ext cx="4495800" cy="5334000"/>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DSC00085"/>
          <p:cNvPicPr>
            <a:picLocks noChangeAspect="1" noChangeArrowheads="1"/>
          </p:cNvPicPr>
          <p:nvPr/>
        </p:nvPicPr>
        <p:blipFill>
          <a:blip r:embed="rId3"/>
          <a:srcRect/>
          <a:stretch>
            <a:fillRect/>
          </a:stretch>
        </p:blipFill>
        <p:spPr bwMode="auto">
          <a:xfrm>
            <a:off x="1993829" y="936454"/>
            <a:ext cx="8369371" cy="5049229"/>
          </a:xfrm>
          <a:prstGeom prst="rect">
            <a:avLst/>
          </a:prstGeom>
          <a:noFill/>
          <a:ln w="9525">
            <a:noFill/>
            <a:miter lim="800000"/>
            <a:headEnd/>
            <a:tailEnd/>
          </a:ln>
        </p:spPr>
      </p:pic>
      <p:sp>
        <p:nvSpPr>
          <p:cNvPr id="109571" name="Text Box 3"/>
          <p:cNvSpPr txBox="1">
            <a:spLocks noChangeArrowheads="1"/>
          </p:cNvSpPr>
          <p:nvPr/>
        </p:nvSpPr>
        <p:spPr bwMode="auto">
          <a:xfrm>
            <a:off x="7949639" y="4827542"/>
            <a:ext cx="2514600" cy="519113"/>
          </a:xfrm>
          <a:prstGeom prst="rect">
            <a:avLst/>
          </a:prstGeom>
          <a:noFill/>
          <a:ln w="9525">
            <a:noFill/>
            <a:miter lim="800000"/>
            <a:headEnd/>
            <a:tailEnd/>
          </a:ln>
        </p:spPr>
        <p:txBody>
          <a:bodyPr>
            <a:prstTxWarp prst="textNoShape">
              <a:avLst/>
            </a:prstTxWarp>
            <a:spAutoFit/>
          </a:bodyPr>
          <a:lstStyle/>
          <a:p>
            <a:pPr>
              <a:spcBef>
                <a:spcPct val="50000"/>
              </a:spcBef>
            </a:pPr>
            <a:r>
              <a:rPr lang="en-AU" sz="2800" b="1" dirty="0"/>
              <a:t>Control weeds</a:t>
            </a:r>
            <a:endParaRPr lang="en-AU" b="1" dirty="0"/>
          </a:p>
        </p:txBody>
      </p:sp>
      <p:sp>
        <p:nvSpPr>
          <p:cNvPr id="109572" name="Text Box 4"/>
          <p:cNvSpPr txBox="1">
            <a:spLocks noChangeArrowheads="1"/>
          </p:cNvSpPr>
          <p:nvPr/>
        </p:nvSpPr>
        <p:spPr bwMode="auto">
          <a:xfrm>
            <a:off x="7134592" y="2848816"/>
            <a:ext cx="2448925" cy="523220"/>
          </a:xfrm>
          <a:prstGeom prst="rect">
            <a:avLst/>
          </a:prstGeom>
          <a:noFill/>
          <a:ln w="9525">
            <a:noFill/>
            <a:miter lim="800000"/>
            <a:headEnd/>
            <a:tailEnd/>
          </a:ln>
        </p:spPr>
        <p:txBody>
          <a:bodyPr wrap="square">
            <a:prstTxWarp prst="textNoShape">
              <a:avLst/>
            </a:prstTxWarp>
            <a:spAutoFit/>
          </a:bodyPr>
          <a:lstStyle/>
          <a:p>
            <a:pPr>
              <a:spcBef>
                <a:spcPct val="50000"/>
              </a:spcBef>
            </a:pPr>
            <a:r>
              <a:rPr lang="en-AU" sz="2800" b="1" dirty="0">
                <a:solidFill>
                  <a:srgbClr val="002060"/>
                </a:solidFill>
              </a:rPr>
              <a:t>Retain trees</a:t>
            </a:r>
            <a:endParaRPr lang="en-AU" b="1" dirty="0">
              <a:solidFill>
                <a:srgbClr val="002060"/>
              </a:solidFill>
            </a:endParaRPr>
          </a:p>
        </p:txBody>
      </p:sp>
      <p:sp>
        <p:nvSpPr>
          <p:cNvPr id="109573" name="Text Box 5"/>
          <p:cNvSpPr txBox="1">
            <a:spLocks noChangeArrowheads="1"/>
          </p:cNvSpPr>
          <p:nvPr/>
        </p:nvSpPr>
        <p:spPr bwMode="auto">
          <a:xfrm>
            <a:off x="5504082" y="4402093"/>
            <a:ext cx="2667000" cy="523220"/>
          </a:xfrm>
          <a:prstGeom prst="rect">
            <a:avLst/>
          </a:prstGeom>
          <a:noFill/>
          <a:ln w="9525">
            <a:noFill/>
            <a:miter lim="800000"/>
            <a:headEnd/>
            <a:tailEnd/>
          </a:ln>
        </p:spPr>
        <p:txBody>
          <a:bodyPr>
            <a:prstTxWarp prst="textNoShape">
              <a:avLst/>
            </a:prstTxWarp>
            <a:spAutoFit/>
          </a:bodyPr>
          <a:lstStyle/>
          <a:p>
            <a:pPr>
              <a:spcBef>
                <a:spcPct val="50000"/>
              </a:spcBef>
            </a:pPr>
            <a:r>
              <a:rPr lang="en-AU" sz="2800" b="1" dirty="0"/>
              <a:t>Control rabbits</a:t>
            </a:r>
          </a:p>
        </p:txBody>
      </p:sp>
      <p:sp>
        <p:nvSpPr>
          <p:cNvPr id="109574" name="Text Box 6"/>
          <p:cNvSpPr txBox="1">
            <a:spLocks noChangeArrowheads="1"/>
          </p:cNvSpPr>
          <p:nvPr/>
        </p:nvSpPr>
        <p:spPr bwMode="auto">
          <a:xfrm>
            <a:off x="2587432" y="4780812"/>
            <a:ext cx="2514600" cy="519113"/>
          </a:xfrm>
          <a:prstGeom prst="rect">
            <a:avLst/>
          </a:prstGeom>
          <a:noFill/>
          <a:ln w="9525">
            <a:noFill/>
            <a:miter lim="800000"/>
            <a:headEnd/>
            <a:tailEnd/>
          </a:ln>
        </p:spPr>
        <p:txBody>
          <a:bodyPr>
            <a:prstTxWarp prst="textNoShape">
              <a:avLst/>
            </a:prstTxWarp>
            <a:spAutoFit/>
          </a:bodyPr>
          <a:lstStyle/>
          <a:p>
            <a:pPr>
              <a:spcBef>
                <a:spcPct val="50000"/>
              </a:spcBef>
            </a:pPr>
            <a:r>
              <a:rPr lang="en-AU" sz="2800" b="1" dirty="0"/>
              <a:t>Exclude grazing</a:t>
            </a:r>
            <a:endParaRPr lang="en-AU" b="1" dirty="0"/>
          </a:p>
        </p:txBody>
      </p:sp>
      <p:sp>
        <p:nvSpPr>
          <p:cNvPr id="109575" name="Text Box 7"/>
          <p:cNvSpPr txBox="1">
            <a:spLocks noChangeArrowheads="1"/>
          </p:cNvSpPr>
          <p:nvPr/>
        </p:nvSpPr>
        <p:spPr bwMode="auto">
          <a:xfrm>
            <a:off x="853777" y="87324"/>
            <a:ext cx="9300610" cy="58477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AU" sz="3200" b="1" dirty="0">
                <a:solidFill>
                  <a:schemeClr val="bg1"/>
                </a:solidFill>
              </a:rPr>
              <a:t>Landowner agreement - Typical landholder actions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12"/>
          <p:cNvSpPr txBox="1">
            <a:spLocks noChangeArrowheads="1"/>
          </p:cNvSpPr>
          <p:nvPr/>
        </p:nvSpPr>
        <p:spPr bwMode="auto">
          <a:xfrm>
            <a:off x="1431824" y="926167"/>
            <a:ext cx="9144000" cy="800219"/>
          </a:xfrm>
          <a:prstGeom prst="rect">
            <a:avLst/>
          </a:prstGeom>
          <a:solidFill>
            <a:srgbClr val="DFD1BF"/>
          </a:solidFill>
          <a:ln w="9525">
            <a:noFill/>
            <a:miter lim="800000"/>
            <a:headEnd/>
            <a:tailEnd/>
          </a:ln>
        </p:spPr>
        <p:txBody>
          <a:bodyPr>
            <a:prstTxWarp prst="textNoShape">
              <a:avLst/>
            </a:prstTxWarp>
            <a:spAutoFit/>
          </a:bodyPr>
          <a:lstStyle/>
          <a:p>
            <a:pPr>
              <a:spcBef>
                <a:spcPct val="50000"/>
              </a:spcBef>
              <a:spcAft>
                <a:spcPts val="1200"/>
              </a:spcAft>
            </a:pPr>
            <a:r>
              <a:rPr lang="en-AU" sz="2400" b="1" dirty="0">
                <a:solidFill>
                  <a:srgbClr val="404040"/>
                </a:solidFill>
              </a:rPr>
              <a:t>                   Developers</a:t>
            </a:r>
          </a:p>
          <a:p>
            <a:pPr algn="ctr">
              <a:spcBef>
                <a:spcPct val="50000"/>
              </a:spcBef>
            </a:pPr>
            <a:endParaRPr lang="en-AU" sz="800" b="1" dirty="0"/>
          </a:p>
        </p:txBody>
      </p:sp>
      <p:sp>
        <p:nvSpPr>
          <p:cNvPr id="76802" name="AutoShape 9"/>
          <p:cNvSpPr>
            <a:spLocks noChangeArrowheads="1"/>
          </p:cNvSpPr>
          <p:nvPr/>
        </p:nvSpPr>
        <p:spPr bwMode="auto">
          <a:xfrm>
            <a:off x="2286001" y="3184392"/>
            <a:ext cx="2728913" cy="1447800"/>
          </a:xfrm>
          <a:prstGeom prst="wedgeRoundRectCallout">
            <a:avLst>
              <a:gd name="adj1" fmla="val 8995"/>
              <a:gd name="adj2" fmla="val -50671"/>
              <a:gd name="adj3" fmla="val 16667"/>
            </a:avLst>
          </a:prstGeom>
          <a:solidFill>
            <a:srgbClr val="ECF12F"/>
          </a:solidFill>
          <a:ln w="9525">
            <a:solidFill>
              <a:schemeClr val="tx1"/>
            </a:solidFill>
            <a:miter lim="800000"/>
            <a:headEnd/>
            <a:tailEnd/>
          </a:ln>
        </p:spPr>
        <p:txBody>
          <a:bodyPr>
            <a:prstTxWarp prst="textNoShape">
              <a:avLst/>
            </a:prstTxWarp>
          </a:bodyPr>
          <a:lstStyle/>
          <a:p>
            <a:pPr algn="ctr"/>
            <a:r>
              <a:rPr lang="en-AU" sz="2000">
                <a:solidFill>
                  <a:srgbClr val="404040"/>
                </a:solidFill>
              </a:rPr>
              <a:t>Local Government</a:t>
            </a:r>
          </a:p>
          <a:p>
            <a:pPr algn="ctr">
              <a:spcBef>
                <a:spcPts val="1200"/>
              </a:spcBef>
            </a:pPr>
            <a:r>
              <a:rPr lang="en-AU" sz="2000">
                <a:solidFill>
                  <a:srgbClr val="404040"/>
                </a:solidFill>
              </a:rPr>
              <a:t>Determine small impacts</a:t>
            </a:r>
          </a:p>
          <a:p>
            <a:pPr algn="ctr"/>
            <a:endParaRPr lang="en-AU" sz="800">
              <a:solidFill>
                <a:srgbClr val="404040"/>
              </a:solidFill>
            </a:endParaRPr>
          </a:p>
          <a:p>
            <a:pPr algn="ctr"/>
            <a:endParaRPr lang="en-AU" sz="2000">
              <a:solidFill>
                <a:srgbClr val="404040"/>
              </a:solidFill>
            </a:endParaRPr>
          </a:p>
        </p:txBody>
      </p:sp>
      <p:pic>
        <p:nvPicPr>
          <p:cNvPr id="76804" name="Picture 15" descr="j0301252"/>
          <p:cNvPicPr>
            <a:picLocks noChangeAspect="1" noChangeArrowheads="1"/>
          </p:cNvPicPr>
          <p:nvPr/>
        </p:nvPicPr>
        <p:blipFill>
          <a:blip r:embed="rId3"/>
          <a:srcRect/>
          <a:stretch>
            <a:fillRect/>
          </a:stretch>
        </p:blipFill>
        <p:spPr bwMode="auto">
          <a:xfrm>
            <a:off x="5617330" y="1050792"/>
            <a:ext cx="1219200" cy="1143000"/>
          </a:xfrm>
          <a:prstGeom prst="rect">
            <a:avLst/>
          </a:prstGeom>
          <a:noFill/>
          <a:ln w="9525">
            <a:noFill/>
            <a:miter lim="800000"/>
            <a:headEnd/>
            <a:tailEnd/>
          </a:ln>
        </p:spPr>
      </p:pic>
      <p:sp>
        <p:nvSpPr>
          <p:cNvPr id="76806" name="Text Box 29"/>
          <p:cNvSpPr txBox="1">
            <a:spLocks noChangeArrowheads="1"/>
          </p:cNvSpPr>
          <p:nvPr/>
        </p:nvSpPr>
        <p:spPr bwMode="auto">
          <a:xfrm>
            <a:off x="833569" y="87312"/>
            <a:ext cx="9251819"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dirty="0">
                <a:solidFill>
                  <a:srgbClr val="FFFFFF"/>
                </a:solidFill>
                <a:latin typeface="Comic Sans MS" pitchFamily="-65" charset="0"/>
              </a:rPr>
              <a:t> </a:t>
            </a:r>
            <a:r>
              <a:rPr lang="en-AU" sz="3200" b="1" dirty="0">
                <a:solidFill>
                  <a:srgbClr val="FFFFFF"/>
                </a:solidFill>
                <a:latin typeface="Calibri" panose="020F0502020204030204" pitchFamily="34" charset="0"/>
                <a:cs typeface="Calibri" panose="020F0502020204030204" pitchFamily="34" charset="0"/>
              </a:rPr>
              <a:t>Specification of the offset</a:t>
            </a:r>
          </a:p>
        </p:txBody>
      </p:sp>
      <p:sp>
        <p:nvSpPr>
          <p:cNvPr id="76807" name="AutoShape 18"/>
          <p:cNvSpPr>
            <a:spLocks noChangeArrowheads="1"/>
          </p:cNvSpPr>
          <p:nvPr/>
        </p:nvSpPr>
        <p:spPr bwMode="auto">
          <a:xfrm>
            <a:off x="8183563" y="3803518"/>
            <a:ext cx="1873250" cy="576263"/>
          </a:xfrm>
          <a:prstGeom prst="wedgeRoundRectCallout">
            <a:avLst>
              <a:gd name="adj1" fmla="val -43750"/>
              <a:gd name="adj2" fmla="val 70000"/>
              <a:gd name="adj3" fmla="val 16667"/>
            </a:avLst>
          </a:prstGeom>
          <a:noFill/>
          <a:ln w="9525">
            <a:noFill/>
            <a:miter lim="800000"/>
            <a:headEnd/>
            <a:tailEnd/>
          </a:ln>
        </p:spPr>
        <p:txBody>
          <a:bodyPr lIns="90000" tIns="46800" rIns="90000" bIns="46800">
            <a:prstTxWarp prst="textNoShape">
              <a:avLst/>
            </a:prstTxWarp>
          </a:bodyPr>
          <a:lstStyle/>
          <a:p>
            <a:pPr algn="ctr"/>
            <a:endParaRPr lang="en-AU"/>
          </a:p>
        </p:txBody>
      </p:sp>
      <p:sp>
        <p:nvSpPr>
          <p:cNvPr id="76808" name="AutoShape 21"/>
          <p:cNvSpPr>
            <a:spLocks noChangeArrowheads="1"/>
          </p:cNvSpPr>
          <p:nvPr/>
        </p:nvSpPr>
        <p:spPr bwMode="auto">
          <a:xfrm>
            <a:off x="8328025" y="3659055"/>
            <a:ext cx="1943100" cy="576262"/>
          </a:xfrm>
          <a:prstGeom prst="wedgeRoundRectCallout">
            <a:avLst>
              <a:gd name="adj1" fmla="val -43750"/>
              <a:gd name="adj2" fmla="val 70000"/>
              <a:gd name="adj3" fmla="val 16667"/>
            </a:avLst>
          </a:prstGeom>
          <a:noFill/>
          <a:ln w="9525">
            <a:noFill/>
            <a:miter lim="800000"/>
            <a:headEnd/>
            <a:tailEnd/>
          </a:ln>
        </p:spPr>
        <p:txBody>
          <a:bodyPr lIns="90000" tIns="46800" rIns="90000" bIns="46800">
            <a:prstTxWarp prst="textNoShape">
              <a:avLst/>
            </a:prstTxWarp>
          </a:bodyPr>
          <a:lstStyle/>
          <a:p>
            <a:pPr algn="ctr"/>
            <a:endParaRPr lang="en-AU"/>
          </a:p>
        </p:txBody>
      </p:sp>
      <p:sp>
        <p:nvSpPr>
          <p:cNvPr id="76809" name="Up Arrow 21"/>
          <p:cNvSpPr>
            <a:spLocks noChangeArrowheads="1"/>
          </p:cNvSpPr>
          <p:nvPr/>
        </p:nvSpPr>
        <p:spPr bwMode="auto">
          <a:xfrm>
            <a:off x="9753601" y="4708393"/>
            <a:ext cx="361183" cy="461337"/>
          </a:xfrm>
          <a:prstGeom prst="upArrow">
            <a:avLst>
              <a:gd name="adj1" fmla="val 50000"/>
              <a:gd name="adj2" fmla="val 50024"/>
            </a:avLst>
          </a:prstGeom>
          <a:noFill/>
          <a:ln w="9525">
            <a:noFill/>
            <a:round/>
            <a:headEnd/>
            <a:tailEnd/>
          </a:ln>
        </p:spPr>
        <p:txBody>
          <a:bodyPr wrap="none" lIns="90000" tIns="46800" rIns="90000" bIns="46800">
            <a:prstTxWarp prst="textNoShape">
              <a:avLst/>
            </a:prstTxWarp>
            <a:spAutoFit/>
          </a:bodyPr>
          <a:lstStyle/>
          <a:p>
            <a:endParaRPr lang="en-AU"/>
          </a:p>
        </p:txBody>
      </p:sp>
      <p:sp>
        <p:nvSpPr>
          <p:cNvPr id="76811" name="Alternate Process 24"/>
          <p:cNvSpPr>
            <a:spLocks noChangeArrowheads="1"/>
          </p:cNvSpPr>
          <p:nvPr/>
        </p:nvSpPr>
        <p:spPr bwMode="auto">
          <a:xfrm>
            <a:off x="3581401" y="2193792"/>
            <a:ext cx="201165" cy="389478"/>
          </a:xfrm>
          <a:prstGeom prst="flowChartAlternateProcess">
            <a:avLst/>
          </a:prstGeom>
          <a:noFill/>
          <a:ln w="9525">
            <a:noFill/>
            <a:round/>
            <a:headEnd/>
            <a:tailEnd/>
          </a:ln>
        </p:spPr>
        <p:txBody>
          <a:bodyPr wrap="none" lIns="90000" tIns="46800" rIns="90000" bIns="46800">
            <a:prstTxWarp prst="textNoShape">
              <a:avLst/>
            </a:prstTxWarp>
            <a:spAutoFit/>
          </a:bodyPr>
          <a:lstStyle/>
          <a:p>
            <a:endParaRPr lang="en-US"/>
          </a:p>
        </p:txBody>
      </p:sp>
      <p:sp>
        <p:nvSpPr>
          <p:cNvPr id="76812" name="Oval 25"/>
          <p:cNvSpPr>
            <a:spLocks noChangeArrowheads="1"/>
          </p:cNvSpPr>
          <p:nvPr/>
        </p:nvSpPr>
        <p:spPr bwMode="auto">
          <a:xfrm>
            <a:off x="3505201" y="2346192"/>
            <a:ext cx="255677" cy="522418"/>
          </a:xfrm>
          <a:prstGeom prst="ellipse">
            <a:avLst/>
          </a:prstGeom>
          <a:noFill/>
          <a:ln w="9525">
            <a:noFill/>
            <a:round/>
            <a:headEnd/>
            <a:tailEnd/>
          </a:ln>
        </p:spPr>
        <p:txBody>
          <a:bodyPr wrap="none" lIns="90000" tIns="46800" rIns="90000" bIns="46800">
            <a:prstTxWarp prst="textNoShape">
              <a:avLst/>
            </a:prstTxWarp>
            <a:spAutoFit/>
          </a:bodyPr>
          <a:lstStyle/>
          <a:p>
            <a:endParaRPr lang="en-US"/>
          </a:p>
        </p:txBody>
      </p:sp>
      <p:sp>
        <p:nvSpPr>
          <p:cNvPr id="76813" name="AutoShape 9"/>
          <p:cNvSpPr>
            <a:spLocks noChangeArrowheads="1"/>
          </p:cNvSpPr>
          <p:nvPr/>
        </p:nvSpPr>
        <p:spPr bwMode="auto">
          <a:xfrm>
            <a:off x="2286001" y="1965192"/>
            <a:ext cx="2728913" cy="762000"/>
          </a:xfrm>
          <a:prstGeom prst="wedgeRoundRectCallout">
            <a:avLst>
              <a:gd name="adj1" fmla="val 8995"/>
              <a:gd name="adj2" fmla="val -50671"/>
              <a:gd name="adj3" fmla="val 16667"/>
            </a:avLst>
          </a:prstGeom>
          <a:solidFill>
            <a:srgbClr val="ECF12F"/>
          </a:solidFill>
          <a:ln w="9525">
            <a:solidFill>
              <a:schemeClr val="tx1"/>
            </a:solidFill>
            <a:miter lim="800000"/>
            <a:headEnd/>
            <a:tailEnd/>
          </a:ln>
        </p:spPr>
        <p:txBody>
          <a:bodyPr>
            <a:prstTxWarp prst="textNoShape">
              <a:avLst/>
            </a:prstTxWarp>
          </a:bodyPr>
          <a:lstStyle/>
          <a:p>
            <a:pPr algn="ctr"/>
            <a:r>
              <a:rPr lang="en-AU" sz="2000">
                <a:solidFill>
                  <a:srgbClr val="404040"/>
                </a:solidFill>
              </a:rPr>
              <a:t>Loss site assessment,</a:t>
            </a:r>
          </a:p>
          <a:p>
            <a:pPr algn="ctr"/>
            <a:r>
              <a:rPr lang="en-AU" sz="2000">
                <a:solidFill>
                  <a:srgbClr val="404040"/>
                </a:solidFill>
              </a:rPr>
              <a:t>Permit application</a:t>
            </a:r>
          </a:p>
          <a:p>
            <a:pPr algn="ctr"/>
            <a:endParaRPr lang="en-AU" sz="800">
              <a:solidFill>
                <a:srgbClr val="404040"/>
              </a:solidFill>
            </a:endParaRPr>
          </a:p>
          <a:p>
            <a:pPr algn="ctr"/>
            <a:endParaRPr lang="en-AU" sz="2000">
              <a:solidFill>
                <a:srgbClr val="404040"/>
              </a:solidFill>
            </a:endParaRPr>
          </a:p>
        </p:txBody>
      </p:sp>
      <p:sp>
        <p:nvSpPr>
          <p:cNvPr id="76814" name="Down Arrow 27"/>
          <p:cNvSpPr>
            <a:spLocks noChangeArrowheads="1"/>
          </p:cNvSpPr>
          <p:nvPr/>
        </p:nvSpPr>
        <p:spPr bwMode="auto">
          <a:xfrm>
            <a:off x="6400801" y="1812793"/>
            <a:ext cx="361183" cy="461337"/>
          </a:xfrm>
          <a:prstGeom prst="downArrow">
            <a:avLst>
              <a:gd name="adj1" fmla="val 50000"/>
              <a:gd name="adj2" fmla="val 50003"/>
            </a:avLst>
          </a:prstGeom>
          <a:noFill/>
          <a:ln w="9525">
            <a:noFill/>
            <a:round/>
            <a:headEnd/>
            <a:tailEnd/>
          </a:ln>
        </p:spPr>
        <p:txBody>
          <a:bodyPr wrap="none" lIns="90000" tIns="46800" rIns="90000" bIns="46800">
            <a:prstTxWarp prst="textNoShape">
              <a:avLst/>
            </a:prstTxWarp>
            <a:spAutoFit/>
          </a:bodyPr>
          <a:lstStyle/>
          <a:p>
            <a:endParaRPr lang="en-US">
              <a:solidFill>
                <a:srgbClr val="3333CC"/>
              </a:solidFill>
            </a:endParaRPr>
          </a:p>
        </p:txBody>
      </p:sp>
      <p:sp>
        <p:nvSpPr>
          <p:cNvPr id="29" name="Down Arrow 28"/>
          <p:cNvSpPr/>
          <p:nvPr/>
        </p:nvSpPr>
        <p:spPr bwMode="auto">
          <a:xfrm flipH="1">
            <a:off x="3200400" y="1355593"/>
            <a:ext cx="457200" cy="482895"/>
          </a:xfrm>
          <a:prstGeom prst="downArrow">
            <a:avLst/>
          </a:prstGeom>
          <a:solidFill>
            <a:schemeClr val="accent6"/>
          </a:solidFill>
          <a:ln w="9525" cap="flat" cmpd="sng" algn="ctr">
            <a:noFill/>
            <a:prstDash val="solid"/>
            <a:round/>
            <a:headEnd type="none" w="med" len="med"/>
            <a:tailEnd type="none" w="med" len="med"/>
          </a:ln>
          <a:effectLst/>
        </p:spPr>
        <p:txBody>
          <a:bodyPr lIns="90000" tIns="46800" rIns="90000" bIns="46800">
            <a:prstTxWarp prst="textNoShape">
              <a:avLst/>
            </a:prstTxWarp>
            <a:spAutoFit/>
          </a:bodyPr>
          <a:lstStyle/>
          <a:p>
            <a:pPr>
              <a:defRPr/>
            </a:pPr>
            <a:endParaRPr lang="en-US"/>
          </a:p>
        </p:txBody>
      </p:sp>
      <p:sp>
        <p:nvSpPr>
          <p:cNvPr id="30" name="Down Arrow 29"/>
          <p:cNvSpPr/>
          <p:nvPr/>
        </p:nvSpPr>
        <p:spPr bwMode="auto">
          <a:xfrm flipH="1">
            <a:off x="3200400" y="2650993"/>
            <a:ext cx="457200" cy="482895"/>
          </a:xfrm>
          <a:prstGeom prst="downArrow">
            <a:avLst/>
          </a:prstGeom>
          <a:solidFill>
            <a:schemeClr val="accent6"/>
          </a:solidFill>
          <a:ln w="9525" cap="flat" cmpd="sng" algn="ctr">
            <a:noFill/>
            <a:prstDash val="solid"/>
            <a:round/>
            <a:headEnd type="none" w="med" len="med"/>
            <a:tailEnd type="none" w="med" len="med"/>
          </a:ln>
          <a:effectLst/>
        </p:spPr>
        <p:txBody>
          <a:bodyPr lIns="90000" tIns="46800" rIns="90000" bIns="46800">
            <a:prstTxWarp prst="textNoShape">
              <a:avLst/>
            </a:prstTxWarp>
            <a:spAutoFit/>
          </a:bodyPr>
          <a:lstStyle/>
          <a:p>
            <a:pPr>
              <a:defRPr/>
            </a:pPr>
            <a:endParaRPr lang="en-US"/>
          </a:p>
        </p:txBody>
      </p:sp>
      <p:sp>
        <p:nvSpPr>
          <p:cNvPr id="76817" name="AutoShape 9"/>
          <p:cNvSpPr>
            <a:spLocks noChangeArrowheads="1"/>
          </p:cNvSpPr>
          <p:nvPr/>
        </p:nvSpPr>
        <p:spPr bwMode="auto">
          <a:xfrm>
            <a:off x="5867400" y="3184392"/>
            <a:ext cx="2514600" cy="1219200"/>
          </a:xfrm>
          <a:prstGeom prst="wedgeRoundRectCallout">
            <a:avLst>
              <a:gd name="adj1" fmla="val 8995"/>
              <a:gd name="adj2" fmla="val -50671"/>
              <a:gd name="adj3" fmla="val 16667"/>
            </a:avLst>
          </a:prstGeom>
          <a:solidFill>
            <a:srgbClr val="ECF12F"/>
          </a:solidFill>
          <a:ln w="9525">
            <a:solidFill>
              <a:schemeClr val="tx1"/>
            </a:solidFill>
            <a:miter lim="800000"/>
            <a:headEnd/>
            <a:tailEnd/>
          </a:ln>
        </p:spPr>
        <p:txBody>
          <a:bodyPr>
            <a:prstTxWarp prst="textNoShape">
              <a:avLst/>
            </a:prstTxWarp>
          </a:bodyPr>
          <a:lstStyle/>
          <a:p>
            <a:pPr algn="ctr"/>
            <a:r>
              <a:rPr lang="en-AU" sz="2000">
                <a:solidFill>
                  <a:srgbClr val="404040"/>
                </a:solidFill>
              </a:rPr>
              <a:t>Refer large impacts </a:t>
            </a:r>
          </a:p>
          <a:p>
            <a:pPr algn="ctr"/>
            <a:r>
              <a:rPr lang="en-AU" sz="2000">
                <a:solidFill>
                  <a:srgbClr val="404040"/>
                </a:solidFill>
              </a:rPr>
              <a:t>to</a:t>
            </a:r>
          </a:p>
          <a:p>
            <a:pPr algn="ctr"/>
            <a:r>
              <a:rPr lang="en-AU" sz="2000">
                <a:solidFill>
                  <a:srgbClr val="404040"/>
                </a:solidFill>
              </a:rPr>
              <a:t> State Government</a:t>
            </a:r>
          </a:p>
          <a:p>
            <a:pPr algn="ctr"/>
            <a:endParaRPr lang="en-AU" sz="800">
              <a:solidFill>
                <a:srgbClr val="404040"/>
              </a:solidFill>
            </a:endParaRPr>
          </a:p>
          <a:p>
            <a:pPr algn="ctr"/>
            <a:endParaRPr lang="en-AU" sz="2000">
              <a:solidFill>
                <a:srgbClr val="404040"/>
              </a:solidFill>
            </a:endParaRPr>
          </a:p>
        </p:txBody>
      </p:sp>
      <p:sp>
        <p:nvSpPr>
          <p:cNvPr id="76818" name="Right Arrow 31"/>
          <p:cNvSpPr>
            <a:spLocks noChangeArrowheads="1"/>
          </p:cNvSpPr>
          <p:nvPr/>
        </p:nvSpPr>
        <p:spPr bwMode="auto">
          <a:xfrm>
            <a:off x="5071344" y="3602081"/>
            <a:ext cx="708024" cy="402873"/>
          </a:xfrm>
          <a:prstGeom prst="rightArrow">
            <a:avLst>
              <a:gd name="adj1" fmla="val 50000"/>
              <a:gd name="adj2" fmla="val 50024"/>
            </a:avLst>
          </a:prstGeom>
          <a:solidFill>
            <a:schemeClr val="accent6"/>
          </a:solidFill>
          <a:ln w="9525">
            <a:noFill/>
            <a:round/>
            <a:headEnd/>
            <a:tailEnd/>
          </a:ln>
        </p:spPr>
        <p:txBody>
          <a:bodyPr wrap="square" lIns="90000" tIns="46800" rIns="90000" bIns="46800">
            <a:prstTxWarp prst="textNoShape">
              <a:avLst/>
            </a:prstTxWarp>
            <a:spAutoFit/>
          </a:bodyPr>
          <a:lstStyle/>
          <a:p>
            <a:endParaRPr lang="en-US"/>
          </a:p>
        </p:txBody>
      </p:sp>
      <p:sp>
        <p:nvSpPr>
          <p:cNvPr id="36" name="Down Arrow 35"/>
          <p:cNvSpPr/>
          <p:nvPr/>
        </p:nvSpPr>
        <p:spPr bwMode="auto">
          <a:xfrm flipH="1">
            <a:off x="3276600" y="4555993"/>
            <a:ext cx="457200" cy="482895"/>
          </a:xfrm>
          <a:prstGeom prst="downArrow">
            <a:avLst/>
          </a:prstGeom>
          <a:solidFill>
            <a:schemeClr val="accent6"/>
          </a:solidFill>
          <a:ln w="9525" cap="flat" cmpd="sng" algn="ctr">
            <a:noFill/>
            <a:prstDash val="solid"/>
            <a:round/>
            <a:headEnd type="none" w="med" len="med"/>
            <a:tailEnd type="none" w="med" len="med"/>
          </a:ln>
          <a:effectLst/>
        </p:spPr>
        <p:txBody>
          <a:bodyPr lIns="90000" tIns="46800" rIns="90000" bIns="46800">
            <a:prstTxWarp prst="textNoShape">
              <a:avLst/>
            </a:prstTxWarp>
            <a:spAutoFit/>
          </a:bodyPr>
          <a:lstStyle/>
          <a:p>
            <a:pPr>
              <a:defRPr/>
            </a:pPr>
            <a:endParaRPr lang="en-US"/>
          </a:p>
        </p:txBody>
      </p:sp>
      <p:sp>
        <p:nvSpPr>
          <p:cNvPr id="76821" name="AutoShape 9"/>
          <p:cNvSpPr>
            <a:spLocks noChangeArrowheads="1"/>
          </p:cNvSpPr>
          <p:nvPr/>
        </p:nvSpPr>
        <p:spPr bwMode="auto">
          <a:xfrm>
            <a:off x="7794147" y="1190018"/>
            <a:ext cx="3092769" cy="1371600"/>
          </a:xfrm>
          <a:prstGeom prst="wedgeRoundRectCallout">
            <a:avLst>
              <a:gd name="adj1" fmla="val 10249"/>
              <a:gd name="adj2" fmla="val -42200"/>
              <a:gd name="adj3" fmla="val 16667"/>
            </a:avLst>
          </a:prstGeom>
          <a:solidFill>
            <a:srgbClr val="DFD1C0"/>
          </a:solidFill>
          <a:ln w="9525">
            <a:solidFill>
              <a:schemeClr val="tx1"/>
            </a:solidFill>
            <a:miter lim="800000"/>
            <a:headEnd/>
            <a:tailEnd/>
          </a:ln>
        </p:spPr>
        <p:txBody>
          <a:bodyPr>
            <a:prstTxWarp prst="textNoShape">
              <a:avLst/>
            </a:prstTxWarp>
          </a:bodyPr>
          <a:lstStyle/>
          <a:p>
            <a:pPr algn="ctr"/>
            <a:r>
              <a:rPr lang="en-AU" sz="2000" dirty="0">
                <a:solidFill>
                  <a:srgbClr val="404040"/>
                </a:solidFill>
              </a:rPr>
              <a:t>Developers required to provide offsets, either by:</a:t>
            </a:r>
          </a:p>
          <a:p>
            <a:pPr lvl="1">
              <a:buFont typeface="Arial" pitchFamily="-65" charset="0"/>
              <a:buChar char="•"/>
            </a:pPr>
            <a:r>
              <a:rPr lang="en-AU" dirty="0">
                <a:solidFill>
                  <a:srgbClr val="404040"/>
                </a:solidFill>
              </a:rPr>
              <a:t>  first party; or </a:t>
            </a:r>
          </a:p>
          <a:p>
            <a:pPr lvl="1">
              <a:buFont typeface="Arial" pitchFamily="-65" charset="0"/>
              <a:buChar char="•"/>
            </a:pPr>
            <a:r>
              <a:rPr lang="en-AU" dirty="0">
                <a:solidFill>
                  <a:srgbClr val="404040"/>
                </a:solidFill>
              </a:rPr>
              <a:t>  third party</a:t>
            </a:r>
          </a:p>
          <a:p>
            <a:pPr algn="ctr"/>
            <a:endParaRPr lang="en-AU" sz="800" dirty="0">
              <a:solidFill>
                <a:srgbClr val="404040"/>
              </a:solidFill>
            </a:endParaRPr>
          </a:p>
          <a:p>
            <a:pPr algn="ctr"/>
            <a:endParaRPr lang="en-AU" sz="2000" dirty="0">
              <a:solidFill>
                <a:srgbClr val="404040"/>
              </a:solidFill>
            </a:endParaRPr>
          </a:p>
        </p:txBody>
      </p:sp>
      <p:sp>
        <p:nvSpPr>
          <p:cNvPr id="39" name="Bent-Up Arrow 38"/>
          <p:cNvSpPr/>
          <p:nvPr/>
        </p:nvSpPr>
        <p:spPr bwMode="auto">
          <a:xfrm>
            <a:off x="8382000" y="2574792"/>
            <a:ext cx="1003300" cy="2895600"/>
          </a:xfrm>
          <a:prstGeom prst="bentUpArrow">
            <a:avLst/>
          </a:prstGeom>
          <a:solidFill>
            <a:schemeClr val="accent6"/>
          </a:solidFill>
          <a:ln w="9525" cap="flat" cmpd="sng" algn="ctr">
            <a:noFill/>
            <a:prstDash val="solid"/>
            <a:round/>
            <a:headEnd type="none" w="med" len="med"/>
            <a:tailEnd type="none" w="med" len="med"/>
          </a:ln>
          <a:effectLst/>
        </p:spPr>
        <p:txBody>
          <a:bodyPr lIns="90000" tIns="46800" rIns="90000" bIns="46800">
            <a:prstTxWarp prst="textNoShape">
              <a:avLst/>
            </a:prstTxWarp>
            <a:spAutoFit/>
          </a:bodyPr>
          <a:lstStyle/>
          <a:p>
            <a:pPr>
              <a:defRPr/>
            </a:pPr>
            <a:endParaRPr lang="en-US" dirty="0"/>
          </a:p>
        </p:txBody>
      </p:sp>
      <p:sp>
        <p:nvSpPr>
          <p:cNvPr id="38" name="Down Arrow 37"/>
          <p:cNvSpPr/>
          <p:nvPr/>
        </p:nvSpPr>
        <p:spPr bwMode="auto">
          <a:xfrm flipH="1">
            <a:off x="6705600" y="4403593"/>
            <a:ext cx="457200" cy="482895"/>
          </a:xfrm>
          <a:prstGeom prst="downArrow">
            <a:avLst/>
          </a:prstGeom>
          <a:solidFill>
            <a:schemeClr val="accent6"/>
          </a:solidFill>
          <a:ln w="9525" cap="flat" cmpd="sng" algn="ctr">
            <a:noFill/>
            <a:prstDash val="solid"/>
            <a:round/>
            <a:headEnd type="none" w="med" len="med"/>
            <a:tailEnd type="none" w="med" len="med"/>
          </a:ln>
          <a:effectLst/>
        </p:spPr>
        <p:txBody>
          <a:bodyPr lIns="90000" tIns="46800" rIns="90000" bIns="46800">
            <a:prstTxWarp prst="textNoShape">
              <a:avLst/>
            </a:prstTxWarp>
            <a:spAutoFit/>
          </a:bodyPr>
          <a:lstStyle/>
          <a:p>
            <a:pPr>
              <a:defRPr/>
            </a:pPr>
            <a:endParaRPr lang="en-US"/>
          </a:p>
        </p:txBody>
      </p:sp>
      <p:sp>
        <p:nvSpPr>
          <p:cNvPr id="33" name="AutoShape 9"/>
          <p:cNvSpPr>
            <a:spLocks noChangeArrowheads="1"/>
          </p:cNvSpPr>
          <p:nvPr/>
        </p:nvSpPr>
        <p:spPr bwMode="auto">
          <a:xfrm>
            <a:off x="2030877" y="4939061"/>
            <a:ext cx="6522888" cy="1005994"/>
          </a:xfrm>
          <a:prstGeom prst="wedgeRoundRectCallout">
            <a:avLst>
              <a:gd name="adj1" fmla="val 8995"/>
              <a:gd name="adj2" fmla="val -50671"/>
              <a:gd name="adj3" fmla="val 16667"/>
            </a:avLst>
          </a:prstGeom>
          <a:solidFill>
            <a:schemeClr val="accent5">
              <a:lumMod val="75000"/>
            </a:schemeClr>
          </a:solidFill>
          <a:ln w="9525">
            <a:solidFill>
              <a:schemeClr val="tx1"/>
            </a:solidFill>
            <a:miter lim="800000"/>
            <a:headEnd/>
            <a:tailEnd/>
          </a:ln>
        </p:spPr>
        <p:txBody>
          <a:bodyPr>
            <a:prstTxWarp prst="textNoShape">
              <a:avLst/>
            </a:prstTxWarp>
          </a:bodyPr>
          <a:lstStyle/>
          <a:p>
            <a:pPr algn="ctr">
              <a:defRPr/>
            </a:pPr>
            <a:r>
              <a:rPr lang="en-AU" sz="2400" b="1" dirty="0">
                <a:solidFill>
                  <a:schemeClr val="bg1"/>
                </a:solidFill>
              </a:rPr>
              <a:t>Permit may be granted</a:t>
            </a:r>
          </a:p>
          <a:p>
            <a:pPr algn="ctr">
              <a:defRPr/>
            </a:pPr>
            <a:r>
              <a:rPr lang="en-AU" sz="2400" b="1" dirty="0">
                <a:solidFill>
                  <a:schemeClr val="bg1"/>
                </a:solidFill>
              </a:rPr>
              <a:t>Permit includes offset conditions – offset plan</a:t>
            </a:r>
          </a:p>
          <a:p>
            <a:pPr algn="ctr">
              <a:defRPr/>
            </a:pPr>
            <a:endParaRPr lang="en-AU" sz="2400" b="1" dirty="0">
              <a:solidFill>
                <a:schemeClr val="bg1"/>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76"/>
          <p:cNvSpPr txBox="1"/>
          <p:nvPr/>
        </p:nvSpPr>
        <p:spPr>
          <a:xfrm>
            <a:off x="0" y="780369"/>
            <a:ext cx="12192000" cy="907941"/>
          </a:xfrm>
          <a:prstGeom prst="rect">
            <a:avLst/>
          </a:prstGeom>
          <a:solidFill>
            <a:srgbClr val="ACB8CA"/>
          </a:solidFill>
          <a:ln>
            <a:noFill/>
          </a:ln>
        </p:spPr>
        <p:txBody>
          <a:bodyPr spcFirstLastPara="1" wrap="square" lIns="91425" tIns="45700" rIns="91425" bIns="45700" anchor="t" anchorCtr="0">
            <a:noAutofit/>
          </a:bodyPr>
          <a:lstStyle/>
          <a:p>
            <a:pPr algn="ctr"/>
            <a:endParaRPr sz="2400" dirty="0">
              <a:solidFill>
                <a:srgbClr val="FFFFFF"/>
              </a:solidFill>
              <a:latin typeface="Calibri"/>
              <a:ea typeface="Calibri"/>
              <a:cs typeface="Calibri"/>
              <a:sym typeface="Calibri"/>
            </a:endParaRPr>
          </a:p>
          <a:p>
            <a:pPr>
              <a:spcBef>
                <a:spcPts val="600"/>
              </a:spcBef>
            </a:pPr>
            <a:r>
              <a:rPr lang="en-US" sz="2400" dirty="0">
                <a:solidFill>
                  <a:srgbClr val="404040"/>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1188" name="Google Shape;1188;p76"/>
          <p:cNvSpPr/>
          <p:nvPr/>
        </p:nvSpPr>
        <p:spPr>
          <a:xfrm>
            <a:off x="793413" y="3149929"/>
            <a:ext cx="2766450" cy="1219200"/>
          </a:xfrm>
          <a:prstGeom prst="wedgeRoundRectCallout">
            <a:avLst>
              <a:gd name="adj1" fmla="val 77209"/>
              <a:gd name="adj2" fmla="val -107203"/>
              <a:gd name="adj3" fmla="val 16667"/>
            </a:avLst>
          </a:prstGeom>
          <a:solidFill>
            <a:srgbClr val="F6F89E"/>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a:buClr>
                <a:schemeClr val="dk1"/>
              </a:buClr>
              <a:buSzPts val="2000"/>
              <a:buFont typeface="Arial"/>
              <a:buChar char="•"/>
            </a:pPr>
            <a:r>
              <a:rPr lang="en-US" sz="2000" dirty="0">
                <a:solidFill>
                  <a:schemeClr val="dk1"/>
                </a:solidFill>
                <a:latin typeface="Calibri"/>
                <a:ea typeface="Calibri"/>
                <a:cs typeface="Calibri"/>
                <a:sym typeface="Calibri"/>
              </a:rPr>
              <a:t> Brokers</a:t>
            </a:r>
            <a:endParaRPr dirty="0"/>
          </a:p>
          <a:p>
            <a:pPr>
              <a:buClr>
                <a:schemeClr val="dk1"/>
              </a:buClr>
              <a:buSzPts val="2000"/>
              <a:buFont typeface="Arial"/>
              <a:buChar char="•"/>
            </a:pPr>
            <a:r>
              <a:rPr lang="en-US" sz="2000" dirty="0">
                <a:solidFill>
                  <a:schemeClr val="dk1"/>
                </a:solidFill>
                <a:latin typeface="Calibri"/>
                <a:ea typeface="Calibri"/>
                <a:cs typeface="Calibri"/>
                <a:sym typeface="Calibri"/>
              </a:rPr>
              <a:t> Conservation Banks</a:t>
            </a:r>
            <a:endParaRPr dirty="0"/>
          </a:p>
          <a:p>
            <a:pPr>
              <a:buClr>
                <a:schemeClr val="dk1"/>
              </a:buClr>
              <a:buSzPts val="2000"/>
              <a:buFont typeface="Arial"/>
              <a:buChar char="•"/>
            </a:pPr>
            <a:r>
              <a:rPr lang="en-US" sz="2000" dirty="0">
                <a:solidFill>
                  <a:schemeClr val="dk1"/>
                </a:solidFill>
                <a:latin typeface="Calibri"/>
                <a:ea typeface="Calibri"/>
                <a:cs typeface="Calibri"/>
                <a:sym typeface="Calibri"/>
              </a:rPr>
              <a:t> Over the counter</a:t>
            </a:r>
            <a:endParaRPr dirty="0"/>
          </a:p>
        </p:txBody>
      </p:sp>
      <p:sp>
        <p:nvSpPr>
          <p:cNvPr id="1189" name="Google Shape;1189;p76"/>
          <p:cNvSpPr/>
          <p:nvPr/>
        </p:nvSpPr>
        <p:spPr>
          <a:xfrm>
            <a:off x="4377633" y="1940408"/>
            <a:ext cx="3365915" cy="469776"/>
          </a:xfrm>
          <a:prstGeom prst="wedgeRoundRectCallout">
            <a:avLst>
              <a:gd name="adj1" fmla="val -21087"/>
              <a:gd name="adj2" fmla="val 29250"/>
              <a:gd name="adj3" fmla="val 16667"/>
            </a:avLst>
          </a:prstGeom>
          <a:solidFill>
            <a:srgbClr val="999999"/>
          </a:solidFill>
          <a:ln w="952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algn="ctr"/>
            <a:r>
              <a:rPr lang="en-US" sz="2200" dirty="0">
                <a:solidFill>
                  <a:schemeClr val="dk1"/>
                </a:solidFill>
                <a:latin typeface="Calibri"/>
                <a:ea typeface="Calibri"/>
                <a:cs typeface="Calibri"/>
                <a:sym typeface="Calibri"/>
              </a:rPr>
              <a:t> Credit Register</a:t>
            </a:r>
            <a:endParaRPr dirty="0"/>
          </a:p>
        </p:txBody>
      </p:sp>
      <p:sp>
        <p:nvSpPr>
          <p:cNvPr id="1190" name="Google Shape;1190;p76"/>
          <p:cNvSpPr txBox="1"/>
          <p:nvPr/>
        </p:nvSpPr>
        <p:spPr>
          <a:xfrm>
            <a:off x="-162342" y="5846061"/>
            <a:ext cx="12445864" cy="1015663"/>
          </a:xfrm>
          <a:prstGeom prst="rect">
            <a:avLst/>
          </a:prstGeom>
          <a:solidFill>
            <a:srgbClr val="669900"/>
          </a:solidFill>
          <a:ln>
            <a:noFill/>
          </a:ln>
        </p:spPr>
        <p:txBody>
          <a:bodyPr spcFirstLastPara="1" wrap="square" lIns="91425" tIns="45700" rIns="91425" bIns="45700" anchor="t" anchorCtr="0">
            <a:noAutofit/>
          </a:bodyPr>
          <a:lstStyle/>
          <a:p>
            <a:pPr algn="ctr"/>
            <a:endParaRPr sz="2400" dirty="0">
              <a:solidFill>
                <a:schemeClr val="dk1"/>
              </a:solidFill>
              <a:latin typeface="Calibri"/>
              <a:ea typeface="Calibri"/>
              <a:cs typeface="Calibri"/>
              <a:sym typeface="Calibri"/>
            </a:endParaRPr>
          </a:p>
          <a:p>
            <a:pPr>
              <a:spcBef>
                <a:spcPts val="1200"/>
              </a:spcBef>
            </a:pPr>
            <a:r>
              <a:rPr lang="en-US" sz="2400" dirty="0">
                <a:solidFill>
                  <a:schemeClr val="dk1"/>
                </a:solidFill>
                <a:latin typeface="Calibri"/>
                <a:ea typeface="Calibri"/>
                <a:cs typeface="Calibri"/>
                <a:sym typeface="Calibri"/>
              </a:rPr>
              <a:t>       </a:t>
            </a:r>
            <a:endParaRPr dirty="0"/>
          </a:p>
        </p:txBody>
      </p:sp>
      <p:pic>
        <p:nvPicPr>
          <p:cNvPr id="1192" name="Google Shape;1192;p76" descr="MCj04403800000[1]"/>
          <p:cNvPicPr preferRelativeResize="0"/>
          <p:nvPr/>
        </p:nvPicPr>
        <p:blipFill rotWithShape="1">
          <a:blip r:embed="rId3">
            <a:alphaModFix/>
          </a:blip>
          <a:srcRect/>
          <a:stretch/>
        </p:blipFill>
        <p:spPr>
          <a:xfrm>
            <a:off x="1366848" y="5918412"/>
            <a:ext cx="1359279" cy="990600"/>
          </a:xfrm>
          <a:prstGeom prst="rect">
            <a:avLst/>
          </a:prstGeom>
          <a:noFill/>
          <a:ln>
            <a:noFill/>
          </a:ln>
        </p:spPr>
      </p:pic>
      <p:sp>
        <p:nvSpPr>
          <p:cNvPr id="1193" name="Google Shape;1193;p76"/>
          <p:cNvSpPr/>
          <p:nvPr/>
        </p:nvSpPr>
        <p:spPr>
          <a:xfrm>
            <a:off x="8764980" y="4554141"/>
            <a:ext cx="2448693" cy="576263"/>
          </a:xfrm>
          <a:prstGeom prst="wedgeRoundRectCallout">
            <a:avLst>
              <a:gd name="adj1" fmla="val -43750"/>
              <a:gd name="adj2" fmla="val 70000"/>
              <a:gd name="adj3" fmla="val 16667"/>
            </a:avLst>
          </a:prstGeom>
          <a:noFill/>
          <a:ln>
            <a:noFill/>
          </a:ln>
        </p:spPr>
        <p:txBody>
          <a:bodyPr spcFirstLastPara="1" wrap="square" lIns="90000" tIns="46800" rIns="90000" bIns="46800" anchor="t" anchorCtr="0">
            <a:noAutofit/>
          </a:bodyPr>
          <a:lstStyle/>
          <a:p>
            <a:pPr algn="ctr"/>
            <a:endParaRPr sz="2400">
              <a:solidFill>
                <a:schemeClr val="dk1"/>
              </a:solidFill>
              <a:latin typeface="Calibri"/>
              <a:ea typeface="Calibri"/>
              <a:cs typeface="Calibri"/>
              <a:sym typeface="Calibri"/>
            </a:endParaRPr>
          </a:p>
        </p:txBody>
      </p:sp>
      <p:sp>
        <p:nvSpPr>
          <p:cNvPr id="1194" name="Google Shape;1194;p76"/>
          <p:cNvSpPr/>
          <p:nvPr/>
        </p:nvSpPr>
        <p:spPr>
          <a:xfrm>
            <a:off x="8890570" y="4409678"/>
            <a:ext cx="2539999" cy="576262"/>
          </a:xfrm>
          <a:prstGeom prst="wedgeRoundRectCallout">
            <a:avLst>
              <a:gd name="adj1" fmla="val -43750"/>
              <a:gd name="adj2" fmla="val 70000"/>
              <a:gd name="adj3" fmla="val 16667"/>
            </a:avLst>
          </a:prstGeom>
          <a:noFill/>
          <a:ln>
            <a:noFill/>
          </a:ln>
        </p:spPr>
        <p:txBody>
          <a:bodyPr spcFirstLastPara="1" wrap="square" lIns="90000" tIns="46800" rIns="90000" bIns="46800" anchor="t" anchorCtr="0">
            <a:noAutofit/>
          </a:bodyPr>
          <a:lstStyle/>
          <a:p>
            <a:pPr algn="ctr"/>
            <a:endParaRPr sz="2400">
              <a:solidFill>
                <a:schemeClr val="dk1"/>
              </a:solidFill>
              <a:latin typeface="Calibri"/>
              <a:ea typeface="Calibri"/>
              <a:cs typeface="Calibri"/>
              <a:sym typeface="Calibri"/>
            </a:endParaRPr>
          </a:p>
        </p:txBody>
      </p:sp>
      <p:sp>
        <p:nvSpPr>
          <p:cNvPr id="1195" name="Google Shape;1195;p76"/>
          <p:cNvSpPr/>
          <p:nvPr/>
        </p:nvSpPr>
        <p:spPr>
          <a:xfrm>
            <a:off x="4268083" y="3364580"/>
            <a:ext cx="3149483" cy="1439292"/>
          </a:xfrm>
          <a:prstGeom prst="wedgeRoundRectCallout">
            <a:avLst>
              <a:gd name="adj1" fmla="val 16079"/>
              <a:gd name="adj2" fmla="val -49704"/>
              <a:gd name="adj3" fmla="val 16667"/>
            </a:avLst>
          </a:prstGeom>
          <a:solidFill>
            <a:srgbClr val="FBD9F8"/>
          </a:solidFill>
          <a:ln w="9525" cap="flat" cmpd="sng">
            <a:solidFill>
              <a:srgbClr val="7F7F7F"/>
            </a:solidFill>
            <a:prstDash val="solid"/>
            <a:miter lim="8000"/>
            <a:headEnd type="none" w="sm" len="sm"/>
            <a:tailEnd type="none" w="sm" len="sm"/>
          </a:ln>
        </p:spPr>
        <p:txBody>
          <a:bodyPr spcFirstLastPara="1" wrap="square" lIns="90000" tIns="46800" rIns="90000" bIns="46800" anchor="t" anchorCtr="0">
            <a:noAutofit/>
          </a:bodyPr>
          <a:lstStyle/>
          <a:p>
            <a:pPr algn="ctr"/>
            <a:r>
              <a:rPr lang="en-US" sz="2000" b="1" dirty="0">
                <a:solidFill>
                  <a:schemeClr val="dk1"/>
                </a:solidFill>
                <a:latin typeface="Calibri"/>
                <a:ea typeface="Calibri"/>
                <a:cs typeface="Calibri"/>
                <a:sym typeface="Calibri"/>
              </a:rPr>
              <a:t>Create credits:</a:t>
            </a:r>
            <a:endParaRPr b="1" dirty="0"/>
          </a:p>
          <a:p>
            <a:pPr>
              <a:buClr>
                <a:schemeClr val="dk1"/>
              </a:buClr>
              <a:buSzPts val="2000"/>
              <a:buFont typeface="Arial"/>
              <a:buChar char="•"/>
            </a:pPr>
            <a:r>
              <a:rPr lang="en-US" sz="2000" dirty="0">
                <a:solidFill>
                  <a:schemeClr val="dk1"/>
                </a:solidFill>
                <a:latin typeface="Calibri"/>
                <a:ea typeface="Calibri"/>
                <a:cs typeface="Calibri"/>
                <a:sym typeface="Calibri"/>
              </a:rPr>
              <a:t> Landowner agreements</a:t>
            </a:r>
            <a:endParaRPr dirty="0"/>
          </a:p>
          <a:p>
            <a:pPr>
              <a:buClr>
                <a:schemeClr val="dk1"/>
              </a:buClr>
              <a:buSzPts val="2000"/>
              <a:buFont typeface="Arial"/>
              <a:buChar char="•"/>
            </a:pPr>
            <a:r>
              <a:rPr lang="en-US" sz="2000" dirty="0">
                <a:solidFill>
                  <a:schemeClr val="dk1"/>
                </a:solidFill>
                <a:latin typeface="Calibri"/>
                <a:ea typeface="Calibri"/>
                <a:cs typeface="Calibri"/>
                <a:sym typeface="Calibri"/>
              </a:rPr>
              <a:t> Land surrender</a:t>
            </a:r>
            <a:endParaRPr dirty="0"/>
          </a:p>
          <a:p>
            <a:pPr>
              <a:buClr>
                <a:schemeClr val="dk1"/>
              </a:buClr>
              <a:buSzPts val="2000"/>
              <a:buFont typeface="Arial"/>
              <a:buChar char="•"/>
            </a:pPr>
            <a:r>
              <a:rPr lang="en-US" sz="2000" dirty="0">
                <a:solidFill>
                  <a:schemeClr val="dk1"/>
                </a:solidFill>
                <a:latin typeface="Calibri"/>
                <a:ea typeface="Calibri"/>
                <a:cs typeface="Calibri"/>
                <a:sym typeface="Calibri"/>
              </a:rPr>
              <a:t> Upgrade protected areas</a:t>
            </a:r>
            <a:endParaRPr dirty="0"/>
          </a:p>
        </p:txBody>
      </p:sp>
      <p:sp>
        <p:nvSpPr>
          <p:cNvPr id="1197" name="Google Shape;1197;p76"/>
          <p:cNvSpPr txBox="1"/>
          <p:nvPr/>
        </p:nvSpPr>
        <p:spPr>
          <a:xfrm>
            <a:off x="8153777" y="6177133"/>
            <a:ext cx="2589804" cy="461963"/>
          </a:xfrm>
          <a:prstGeom prst="rect">
            <a:avLst/>
          </a:prstGeom>
          <a:noFill/>
          <a:ln>
            <a:noFill/>
          </a:ln>
        </p:spPr>
        <p:txBody>
          <a:bodyPr spcFirstLastPara="1" wrap="square" lIns="91425" tIns="45700" rIns="91425" bIns="45700" anchor="t" anchorCtr="0">
            <a:noAutofit/>
          </a:bodyPr>
          <a:lstStyle/>
          <a:p>
            <a:r>
              <a:rPr lang="en-US" sz="2400" dirty="0">
                <a:solidFill>
                  <a:schemeClr val="dk1"/>
                </a:solidFill>
                <a:latin typeface="Calibri"/>
                <a:ea typeface="Calibri"/>
                <a:cs typeface="Calibri"/>
                <a:sym typeface="Calibri"/>
              </a:rPr>
              <a:t>Landowners</a:t>
            </a:r>
            <a:endParaRPr dirty="0"/>
          </a:p>
        </p:txBody>
      </p:sp>
      <p:sp>
        <p:nvSpPr>
          <p:cNvPr id="1198" name="Google Shape;1198;p76"/>
          <p:cNvSpPr/>
          <p:nvPr/>
        </p:nvSpPr>
        <p:spPr>
          <a:xfrm>
            <a:off x="10743581" y="5459016"/>
            <a:ext cx="472135" cy="549079"/>
          </a:xfrm>
          <a:prstGeom prst="upArrow">
            <a:avLst>
              <a:gd name="adj1" fmla="val 50000"/>
              <a:gd name="adj2" fmla="val 50024"/>
            </a:avLst>
          </a:prstGeom>
          <a:noFill/>
          <a:ln>
            <a:noFill/>
          </a:ln>
        </p:spPr>
        <p:txBody>
          <a:bodyPr spcFirstLastPara="1" wrap="square" lIns="90000" tIns="46800" rIns="90000" bIns="46800" anchor="t" anchorCtr="0">
            <a:noAutofit/>
          </a:bodyPr>
          <a:lstStyle/>
          <a:p>
            <a:endParaRPr sz="2400">
              <a:solidFill>
                <a:schemeClr val="dk1"/>
              </a:solidFill>
              <a:latin typeface="Calibri"/>
              <a:ea typeface="Calibri"/>
              <a:cs typeface="Calibri"/>
              <a:sym typeface="Calibri"/>
            </a:endParaRPr>
          </a:p>
        </p:txBody>
      </p:sp>
      <p:sp>
        <p:nvSpPr>
          <p:cNvPr id="1199" name="Google Shape;1199;p76"/>
          <p:cNvSpPr/>
          <p:nvPr/>
        </p:nvSpPr>
        <p:spPr>
          <a:xfrm>
            <a:off x="10557943" y="5306616"/>
            <a:ext cx="632925" cy="549079"/>
          </a:xfrm>
          <a:prstGeom prst="upArrow">
            <a:avLst>
              <a:gd name="adj1" fmla="val 36028"/>
              <a:gd name="adj2" fmla="val 49983"/>
            </a:avLst>
          </a:prstGeom>
          <a:noFill/>
          <a:ln>
            <a:noFill/>
          </a:ln>
        </p:spPr>
        <p:txBody>
          <a:bodyPr spcFirstLastPara="1" wrap="square" lIns="90000" tIns="46800" rIns="90000" bIns="46800" anchor="t" anchorCtr="0">
            <a:noAutofit/>
          </a:bodyPr>
          <a:lstStyle/>
          <a:p>
            <a:endParaRPr sz="2400">
              <a:solidFill>
                <a:schemeClr val="dk1"/>
              </a:solidFill>
              <a:latin typeface="Calibri"/>
              <a:ea typeface="Calibri"/>
              <a:cs typeface="Calibri"/>
              <a:sym typeface="Calibri"/>
            </a:endParaRPr>
          </a:p>
        </p:txBody>
      </p:sp>
      <p:sp>
        <p:nvSpPr>
          <p:cNvPr id="1201" name="Google Shape;1201;p76"/>
          <p:cNvSpPr/>
          <p:nvPr/>
        </p:nvSpPr>
        <p:spPr>
          <a:xfrm>
            <a:off x="1957594" y="1731898"/>
            <a:ext cx="635000" cy="1356572"/>
          </a:xfrm>
          <a:prstGeom prst="upDownArrow">
            <a:avLst>
              <a:gd name="adj1" fmla="val 50000"/>
              <a:gd name="adj2" fmla="val 53399"/>
            </a:avLst>
          </a:prstGeom>
          <a:solidFill>
            <a:srgbClr val="CCCCCC"/>
          </a:solidFill>
          <a:ln w="9525" cap="flat" cmpd="sng">
            <a:solidFill>
              <a:schemeClr val="dk1"/>
            </a:solidFill>
            <a:prstDash val="solid"/>
            <a:miter lim="8000"/>
            <a:headEnd type="none" w="sm" len="sm"/>
            <a:tailEnd type="none" w="sm" len="sm"/>
          </a:ln>
        </p:spPr>
        <p:txBody>
          <a:bodyPr spcFirstLastPara="1" wrap="square" lIns="90000" tIns="46800" rIns="90000" bIns="46800" anchor="ctr" anchorCtr="0">
            <a:noAutofit/>
          </a:bodyPr>
          <a:lstStyle/>
          <a:p>
            <a:endParaRPr sz="2400" dirty="0">
              <a:solidFill>
                <a:schemeClr val="dk1"/>
              </a:solidFill>
              <a:latin typeface="Calibri"/>
              <a:ea typeface="Calibri"/>
              <a:cs typeface="Calibri"/>
              <a:sym typeface="Calibri"/>
            </a:endParaRPr>
          </a:p>
        </p:txBody>
      </p:sp>
      <p:sp>
        <p:nvSpPr>
          <p:cNvPr id="1202" name="Google Shape;1202;p76"/>
          <p:cNvSpPr txBox="1"/>
          <p:nvPr/>
        </p:nvSpPr>
        <p:spPr>
          <a:xfrm>
            <a:off x="5295277" y="6153511"/>
            <a:ext cx="1545041" cy="461665"/>
          </a:xfrm>
          <a:prstGeom prst="rect">
            <a:avLst/>
          </a:prstGeom>
          <a:noFill/>
          <a:ln>
            <a:noFill/>
          </a:ln>
        </p:spPr>
        <p:txBody>
          <a:bodyPr spcFirstLastPara="1" wrap="square" lIns="91425" tIns="45700" rIns="91425" bIns="45700" anchor="t" anchorCtr="0">
            <a:noAutofit/>
          </a:bodyPr>
          <a:lstStyle/>
          <a:p>
            <a:r>
              <a:rPr lang="en-US" sz="2400" b="1" dirty="0">
                <a:solidFill>
                  <a:schemeClr val="dk1"/>
                </a:solidFill>
                <a:latin typeface="Calibri"/>
                <a:ea typeface="Calibri"/>
                <a:cs typeface="Calibri"/>
                <a:sym typeface="Calibri"/>
              </a:rPr>
              <a:t>“SELLERS”</a:t>
            </a:r>
            <a:endParaRPr dirty="0"/>
          </a:p>
        </p:txBody>
      </p:sp>
      <p:sp>
        <p:nvSpPr>
          <p:cNvPr id="1203" name="Google Shape;1203;p76"/>
          <p:cNvSpPr txBox="1"/>
          <p:nvPr/>
        </p:nvSpPr>
        <p:spPr>
          <a:xfrm>
            <a:off x="4346174" y="1000553"/>
            <a:ext cx="3397374" cy="542497"/>
          </a:xfrm>
          <a:prstGeom prst="rect">
            <a:avLst/>
          </a:prstGeom>
          <a:noFill/>
          <a:ln>
            <a:noFill/>
          </a:ln>
        </p:spPr>
        <p:txBody>
          <a:bodyPr spcFirstLastPara="1" wrap="square" lIns="91425" tIns="45700" rIns="91425" bIns="45700" anchor="t" anchorCtr="0">
            <a:noAutofit/>
          </a:bodyPr>
          <a:lstStyle/>
          <a:p>
            <a:r>
              <a:rPr lang="en-US" sz="2400" dirty="0">
                <a:solidFill>
                  <a:srgbClr val="1D3801"/>
                </a:solidFill>
                <a:latin typeface="Calibri"/>
                <a:ea typeface="Calibri"/>
                <a:cs typeface="Calibri"/>
                <a:sym typeface="Calibri"/>
              </a:rPr>
              <a:t>Developers = </a:t>
            </a:r>
            <a:r>
              <a:rPr lang="en-US" sz="2400" b="1" dirty="0">
                <a:solidFill>
                  <a:srgbClr val="1D3801"/>
                </a:solidFill>
                <a:latin typeface="Calibri"/>
                <a:cs typeface="Calibri"/>
                <a:sym typeface="Calibri"/>
              </a:rPr>
              <a:t>“BUYERS”</a:t>
            </a:r>
            <a:endParaRPr b="1" dirty="0"/>
          </a:p>
        </p:txBody>
      </p:sp>
      <p:sp>
        <p:nvSpPr>
          <p:cNvPr id="1204" name="Google Shape;1204;p76"/>
          <p:cNvSpPr/>
          <p:nvPr/>
        </p:nvSpPr>
        <p:spPr>
          <a:xfrm>
            <a:off x="5705095" y="2472603"/>
            <a:ext cx="559423" cy="839186"/>
          </a:xfrm>
          <a:prstGeom prst="upDownArrow">
            <a:avLst>
              <a:gd name="adj1" fmla="val 50000"/>
              <a:gd name="adj2" fmla="val 53399"/>
            </a:avLst>
          </a:prstGeom>
          <a:solidFill>
            <a:srgbClr val="CCCCCC"/>
          </a:solidFill>
          <a:ln w="9525" cap="flat" cmpd="sng">
            <a:solidFill>
              <a:schemeClr val="dk1"/>
            </a:solidFill>
            <a:prstDash val="solid"/>
            <a:miter lim="8000"/>
            <a:headEnd type="none" w="sm" len="sm"/>
            <a:tailEnd type="none" w="sm" len="sm"/>
          </a:ln>
        </p:spPr>
        <p:txBody>
          <a:bodyPr spcFirstLastPara="1" wrap="square" lIns="90000" tIns="46800" rIns="90000" bIns="46800" anchor="ctr" anchorCtr="0">
            <a:noAutofit/>
          </a:bodyPr>
          <a:lstStyle/>
          <a:p>
            <a:endParaRPr sz="2400" dirty="0">
              <a:solidFill>
                <a:schemeClr val="dk1"/>
              </a:solidFill>
              <a:latin typeface="Calibri"/>
              <a:ea typeface="Calibri"/>
              <a:cs typeface="Calibri"/>
              <a:sym typeface="Calibri"/>
            </a:endParaRPr>
          </a:p>
        </p:txBody>
      </p:sp>
      <p:sp>
        <p:nvSpPr>
          <p:cNvPr id="1205" name="Google Shape;1205;p76"/>
          <p:cNvSpPr txBox="1"/>
          <p:nvPr/>
        </p:nvSpPr>
        <p:spPr>
          <a:xfrm>
            <a:off x="2516635" y="6199776"/>
            <a:ext cx="2789020" cy="461963"/>
          </a:xfrm>
          <a:prstGeom prst="rect">
            <a:avLst/>
          </a:prstGeom>
          <a:noFill/>
          <a:ln>
            <a:noFill/>
          </a:ln>
        </p:spPr>
        <p:txBody>
          <a:bodyPr spcFirstLastPara="1" wrap="square" lIns="91425" tIns="45700" rIns="91425" bIns="45700" anchor="t" anchorCtr="0">
            <a:noAutofit/>
          </a:bodyPr>
          <a:lstStyle/>
          <a:p>
            <a:r>
              <a:rPr lang="en-US" sz="2400" dirty="0">
                <a:solidFill>
                  <a:schemeClr val="dk1"/>
                </a:solidFill>
                <a:latin typeface="Calibri"/>
                <a:ea typeface="Calibri"/>
                <a:cs typeface="Calibri"/>
                <a:sym typeface="Calibri"/>
              </a:rPr>
              <a:t>Government</a:t>
            </a:r>
            <a:endParaRPr dirty="0"/>
          </a:p>
        </p:txBody>
      </p:sp>
      <p:sp>
        <p:nvSpPr>
          <p:cNvPr id="1206" name="Google Shape;1206;p76"/>
          <p:cNvSpPr/>
          <p:nvPr/>
        </p:nvSpPr>
        <p:spPr>
          <a:xfrm>
            <a:off x="8306368" y="1938416"/>
            <a:ext cx="3606092" cy="3687316"/>
          </a:xfrm>
          <a:prstGeom prst="wedgeRoundRectCallout">
            <a:avLst>
              <a:gd name="adj1" fmla="val -68504"/>
              <a:gd name="adj2" fmla="val -35819"/>
              <a:gd name="adj3" fmla="val 16667"/>
            </a:avLst>
          </a:prstGeom>
          <a:noFill/>
          <a:ln w="19050" cap="flat" cmpd="sng">
            <a:solidFill>
              <a:schemeClr val="bg1">
                <a:lumMod val="65000"/>
              </a:schemeClr>
            </a:solidFill>
            <a:prstDash val="solid"/>
            <a:round/>
            <a:headEnd type="none" w="sm" len="sm"/>
            <a:tailEnd type="none" w="sm" len="sm"/>
          </a:ln>
        </p:spPr>
        <p:txBody>
          <a:bodyPr spcFirstLastPara="1" wrap="square" lIns="90000" tIns="46800" rIns="90000" bIns="46800" anchor="t" anchorCtr="0">
            <a:noAutofit/>
          </a:bodyPr>
          <a:lstStyle/>
          <a:p>
            <a:pPr marL="177800" indent="-177800">
              <a:buClr>
                <a:schemeClr val="dk1"/>
              </a:buClr>
              <a:buSzPts val="1900"/>
              <a:buFont typeface="Arial"/>
              <a:buChar char="•"/>
            </a:pPr>
            <a:r>
              <a:rPr lang="en-US" sz="1900" dirty="0">
                <a:solidFill>
                  <a:schemeClr val="dk1"/>
                </a:solidFill>
                <a:latin typeface="Calibri"/>
                <a:ea typeface="Calibri"/>
                <a:cs typeface="Calibri"/>
                <a:sym typeface="Calibri"/>
              </a:rPr>
              <a:t>Record of ownership </a:t>
            </a:r>
            <a:endParaRPr dirty="0"/>
          </a:p>
          <a:p>
            <a:pPr marL="177800" indent="-177800">
              <a:spcBef>
                <a:spcPts val="300"/>
              </a:spcBef>
              <a:buClr>
                <a:schemeClr val="dk1"/>
              </a:buClr>
              <a:buSzPts val="1900"/>
              <a:buFont typeface="Arial"/>
              <a:buChar char="•"/>
            </a:pPr>
            <a:r>
              <a:rPr lang="en-US" sz="1900" dirty="0">
                <a:solidFill>
                  <a:schemeClr val="dk1"/>
                </a:solidFill>
                <a:latin typeface="Calibri"/>
                <a:ea typeface="Calibri"/>
                <a:cs typeface="Calibri"/>
                <a:sym typeface="Calibri"/>
              </a:rPr>
              <a:t>Provides transparency &amp; accountability to the market </a:t>
            </a:r>
            <a:endParaRPr dirty="0"/>
          </a:p>
          <a:p>
            <a:pPr marL="177800" indent="-177800">
              <a:spcBef>
                <a:spcPts val="300"/>
              </a:spcBef>
              <a:buClr>
                <a:schemeClr val="dk1"/>
              </a:buClr>
              <a:buSzPts val="1900"/>
              <a:buFont typeface="Arial"/>
              <a:buChar char="•"/>
            </a:pPr>
            <a:r>
              <a:rPr lang="en-US" sz="1900" dirty="0">
                <a:solidFill>
                  <a:schemeClr val="dk1"/>
                </a:solidFill>
                <a:latin typeface="Calibri"/>
                <a:ea typeface="Calibri"/>
                <a:cs typeface="Calibri"/>
                <a:sym typeface="Calibri"/>
              </a:rPr>
              <a:t>Provides market confidence that the credits meet the standards </a:t>
            </a:r>
            <a:endParaRPr dirty="0"/>
          </a:p>
          <a:p>
            <a:pPr marL="177800" indent="-177800">
              <a:spcBef>
                <a:spcPts val="300"/>
              </a:spcBef>
              <a:buClr>
                <a:schemeClr val="dk1"/>
              </a:buClr>
              <a:buSzPts val="1900"/>
              <a:buFont typeface="Arial"/>
              <a:buChar char="•"/>
            </a:pPr>
            <a:r>
              <a:rPr lang="en-US" sz="1900" dirty="0">
                <a:solidFill>
                  <a:schemeClr val="dk1"/>
                </a:solidFill>
                <a:latin typeface="Calibri"/>
                <a:ea typeface="Calibri"/>
                <a:cs typeface="Calibri"/>
                <a:sym typeface="Calibri"/>
              </a:rPr>
              <a:t>Single place where information about credits is recorded</a:t>
            </a:r>
            <a:endParaRPr dirty="0"/>
          </a:p>
          <a:p>
            <a:pPr marL="177800" indent="-177800">
              <a:spcBef>
                <a:spcPts val="300"/>
              </a:spcBef>
              <a:buClr>
                <a:schemeClr val="dk1"/>
              </a:buClr>
              <a:buSzPts val="1900"/>
              <a:buFont typeface="Arial"/>
              <a:buChar char="•"/>
            </a:pPr>
            <a:r>
              <a:rPr lang="en-US" sz="1900" dirty="0">
                <a:solidFill>
                  <a:schemeClr val="dk1"/>
                </a:solidFill>
                <a:latin typeface="Calibri"/>
                <a:ea typeface="Calibri"/>
                <a:cs typeface="Calibri"/>
                <a:sym typeface="Calibri"/>
              </a:rPr>
              <a:t>Ensures credits are only ‘used’ once</a:t>
            </a:r>
            <a:endParaRPr dirty="0"/>
          </a:p>
        </p:txBody>
      </p:sp>
      <p:sp>
        <p:nvSpPr>
          <p:cNvPr id="1207" name="Google Shape;1207;p76"/>
          <p:cNvSpPr txBox="1"/>
          <p:nvPr/>
        </p:nvSpPr>
        <p:spPr>
          <a:xfrm>
            <a:off x="65569" y="117090"/>
            <a:ext cx="11554509" cy="812530"/>
          </a:xfrm>
          <a:prstGeom prst="rect">
            <a:avLst/>
          </a:prstGeom>
          <a:noFill/>
          <a:ln>
            <a:noFill/>
          </a:ln>
        </p:spPr>
        <p:txBody>
          <a:bodyPr spcFirstLastPara="1" wrap="square" lIns="91425" tIns="45700" rIns="91425" bIns="45700" anchor="t" anchorCtr="0">
            <a:noAutofit/>
          </a:bodyPr>
          <a:lstStyle/>
          <a:p>
            <a:pPr algn="ctr">
              <a:lnSpc>
                <a:spcPct val="90000"/>
              </a:lnSpc>
            </a:pPr>
            <a:r>
              <a:rPr lang="en-US" sz="2800" b="1" dirty="0">
                <a:solidFill>
                  <a:srgbClr val="FFFFFF"/>
                </a:solidFill>
                <a:latin typeface="Arial"/>
                <a:ea typeface="Arial"/>
                <a:cs typeface="Arial"/>
                <a:sym typeface="Arial"/>
              </a:rPr>
              <a:t>Third party supply of offsets through a market</a:t>
            </a:r>
            <a:endParaRPr b="1" dirty="0"/>
          </a:p>
        </p:txBody>
      </p:sp>
      <p:pic>
        <p:nvPicPr>
          <p:cNvPr id="1208" name="Google Shape;1208;p76" descr="MCj03341220000[1]"/>
          <p:cNvPicPr preferRelativeResize="0"/>
          <p:nvPr/>
        </p:nvPicPr>
        <p:blipFill rotWithShape="1">
          <a:blip r:embed="rId4">
            <a:alphaModFix/>
          </a:blip>
          <a:srcRect/>
          <a:stretch/>
        </p:blipFill>
        <p:spPr>
          <a:xfrm>
            <a:off x="9817061" y="5956298"/>
            <a:ext cx="708162" cy="762216"/>
          </a:xfrm>
          <a:prstGeom prst="rect">
            <a:avLst/>
          </a:prstGeom>
          <a:noFill/>
          <a:ln>
            <a:noFill/>
          </a:ln>
        </p:spPr>
      </p:pic>
      <p:sp>
        <p:nvSpPr>
          <p:cNvPr id="24" name="Google Shape;1201;p76">
            <a:extLst>
              <a:ext uri="{FF2B5EF4-FFF2-40B4-BE49-F238E27FC236}">
                <a16:creationId xmlns:a16="http://schemas.microsoft.com/office/drawing/2014/main" id="{29ABAE42-3C10-48DD-AB22-0D149CFCC829}"/>
              </a:ext>
            </a:extLst>
          </p:cNvPr>
          <p:cNvSpPr/>
          <p:nvPr/>
        </p:nvSpPr>
        <p:spPr>
          <a:xfrm>
            <a:off x="1988397" y="4439189"/>
            <a:ext cx="635000" cy="1356572"/>
          </a:xfrm>
          <a:prstGeom prst="upDownArrow">
            <a:avLst>
              <a:gd name="adj1" fmla="val 50000"/>
              <a:gd name="adj2" fmla="val 53399"/>
            </a:avLst>
          </a:prstGeom>
          <a:solidFill>
            <a:srgbClr val="CCCCCC"/>
          </a:solidFill>
          <a:ln w="9525" cap="flat" cmpd="sng">
            <a:solidFill>
              <a:schemeClr val="dk1"/>
            </a:solidFill>
            <a:prstDash val="solid"/>
            <a:miter lim="8000"/>
            <a:headEnd type="none" w="sm" len="sm"/>
            <a:tailEnd type="none" w="sm" len="sm"/>
          </a:ln>
        </p:spPr>
        <p:txBody>
          <a:bodyPr spcFirstLastPara="1" wrap="square" lIns="90000" tIns="46800" rIns="90000" bIns="46800" anchor="ctr" anchorCtr="0">
            <a:noAutofit/>
          </a:bodyPr>
          <a:lstStyle/>
          <a:p>
            <a:endParaRPr sz="2400" dirty="0">
              <a:solidFill>
                <a:schemeClr val="dk1"/>
              </a:solidFill>
              <a:latin typeface="Calibri"/>
              <a:ea typeface="Calibri"/>
              <a:cs typeface="Calibri"/>
              <a:sym typeface="Calibri"/>
            </a:endParaRPr>
          </a:p>
        </p:txBody>
      </p:sp>
      <p:sp>
        <p:nvSpPr>
          <p:cNvPr id="25" name="Google Shape;1204;p76">
            <a:extLst>
              <a:ext uri="{FF2B5EF4-FFF2-40B4-BE49-F238E27FC236}">
                <a16:creationId xmlns:a16="http://schemas.microsoft.com/office/drawing/2014/main" id="{C937B931-7D78-437A-BC7D-E081893E66B3}"/>
              </a:ext>
            </a:extLst>
          </p:cNvPr>
          <p:cNvSpPr/>
          <p:nvPr/>
        </p:nvSpPr>
        <p:spPr>
          <a:xfrm>
            <a:off x="5705094" y="4860524"/>
            <a:ext cx="559423" cy="839186"/>
          </a:xfrm>
          <a:prstGeom prst="upDownArrow">
            <a:avLst>
              <a:gd name="adj1" fmla="val 50000"/>
              <a:gd name="adj2" fmla="val 53399"/>
            </a:avLst>
          </a:prstGeom>
          <a:solidFill>
            <a:srgbClr val="CCCCCC"/>
          </a:solidFill>
          <a:ln w="9525" cap="flat" cmpd="sng">
            <a:solidFill>
              <a:schemeClr val="dk1"/>
            </a:solidFill>
            <a:prstDash val="solid"/>
            <a:miter lim="8000"/>
            <a:headEnd type="none" w="sm" len="sm"/>
            <a:tailEnd type="none" w="sm" len="sm"/>
          </a:ln>
        </p:spPr>
        <p:txBody>
          <a:bodyPr spcFirstLastPara="1" wrap="square" lIns="90000" tIns="46800" rIns="90000" bIns="46800" anchor="ctr" anchorCtr="0">
            <a:noAutofit/>
          </a:bodyPr>
          <a:lstStyle/>
          <a:p>
            <a:endParaRPr sz="2400" dirty="0">
              <a:solidFill>
                <a:schemeClr val="dk1"/>
              </a:solidFill>
              <a:latin typeface="Calibri"/>
              <a:ea typeface="Calibri"/>
              <a:cs typeface="Calibri"/>
              <a:sym typeface="Calibri"/>
            </a:endParaRPr>
          </a:p>
        </p:txBody>
      </p:sp>
      <p:sp>
        <p:nvSpPr>
          <p:cNvPr id="4" name="Arrow: Left 3">
            <a:extLst>
              <a:ext uri="{FF2B5EF4-FFF2-40B4-BE49-F238E27FC236}">
                <a16:creationId xmlns:a16="http://schemas.microsoft.com/office/drawing/2014/main" id="{AB640C44-FA2E-45C8-B0A5-896DE8F2E224}"/>
              </a:ext>
            </a:extLst>
          </p:cNvPr>
          <p:cNvSpPr/>
          <p:nvPr/>
        </p:nvSpPr>
        <p:spPr>
          <a:xfrm>
            <a:off x="4327626" y="6288043"/>
            <a:ext cx="711921" cy="251336"/>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t>
            </a:r>
            <a:endParaRPr lang="en-GB" dirty="0">
              <a:solidFill>
                <a:sysClr val="windowText" lastClr="000000"/>
              </a:solidFill>
            </a:endParaRPr>
          </a:p>
        </p:txBody>
      </p:sp>
      <p:sp>
        <p:nvSpPr>
          <p:cNvPr id="28" name="Arrow: Left 27">
            <a:extLst>
              <a:ext uri="{FF2B5EF4-FFF2-40B4-BE49-F238E27FC236}">
                <a16:creationId xmlns:a16="http://schemas.microsoft.com/office/drawing/2014/main" id="{19A56B92-8290-4081-9F96-36A51870C482}"/>
              </a:ext>
            </a:extLst>
          </p:cNvPr>
          <p:cNvSpPr/>
          <p:nvPr/>
        </p:nvSpPr>
        <p:spPr>
          <a:xfrm flipH="1">
            <a:off x="7007546" y="6284881"/>
            <a:ext cx="711921" cy="251336"/>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t>
            </a:r>
            <a:endParaRPr lang="en-GB" dirty="0">
              <a:solidFill>
                <a:sysClr val="windowText" lastClr="000000"/>
              </a:solidFill>
            </a:endParaRPr>
          </a:p>
        </p:txBody>
      </p:sp>
    </p:spTree>
    <p:extLst>
      <p:ext uri="{BB962C8B-B14F-4D97-AF65-F5344CB8AC3E}">
        <p14:creationId xmlns:p14="http://schemas.microsoft.com/office/powerpoint/2010/main" val="2220180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SC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252" y="944510"/>
            <a:ext cx="8161129" cy="5837290"/>
          </a:xfrm>
          <a:prstGeom prst="rect">
            <a:avLst/>
          </a:prstGeom>
        </p:spPr>
      </p:pic>
      <p:sp>
        <p:nvSpPr>
          <p:cNvPr id="6" name="Rectangle 5"/>
          <p:cNvSpPr/>
          <p:nvPr/>
        </p:nvSpPr>
        <p:spPr>
          <a:xfrm>
            <a:off x="427233" y="944510"/>
            <a:ext cx="7483867" cy="4975721"/>
          </a:xfrm>
          <a:prstGeom prst="rect">
            <a:avLst/>
          </a:prstGeom>
          <a:solidFill>
            <a:schemeClr val="bg1"/>
          </a:solidFill>
        </p:spPr>
        <p:txBody>
          <a:bodyPr wrap="square">
            <a:spAutoFit/>
          </a:bodyPr>
          <a:lstStyle/>
          <a:p>
            <a:pPr marL="287338" indent="-287338">
              <a:spcBef>
                <a:spcPts val="100"/>
              </a:spcBef>
              <a:buFont typeface="Arial" pitchFamily="34" charset="0"/>
              <a:buChar char="•"/>
            </a:pPr>
            <a:r>
              <a:rPr lang="en-AU" sz="1600" b="1" dirty="0"/>
              <a:t>1989 - Regulation of native vegetation clearing</a:t>
            </a:r>
          </a:p>
          <a:p>
            <a:pPr lvl="1">
              <a:spcBef>
                <a:spcPts val="100"/>
              </a:spcBef>
            </a:pPr>
            <a:r>
              <a:rPr lang="en-AU" sz="1600" dirty="0"/>
              <a:t>	an end to broad-scale clearing</a:t>
            </a:r>
            <a:endParaRPr lang="en-US" sz="1600" dirty="0"/>
          </a:p>
          <a:p>
            <a:pPr>
              <a:spcBef>
                <a:spcPts val="100"/>
              </a:spcBef>
            </a:pPr>
            <a:r>
              <a:rPr lang="en-AU" sz="1600" dirty="0">
                <a:solidFill>
                  <a:srgbClr val="0000FF"/>
                </a:solidFill>
              </a:rPr>
              <a:t>	However offsetting was sporadic and unquantified</a:t>
            </a:r>
            <a:endParaRPr lang="en-US" sz="1600" dirty="0">
              <a:solidFill>
                <a:srgbClr val="0000FF"/>
              </a:solidFill>
            </a:endParaRPr>
          </a:p>
          <a:p>
            <a:pPr marL="285750" indent="-285750">
              <a:spcBef>
                <a:spcPts val="100"/>
              </a:spcBef>
              <a:buFont typeface="Arial"/>
              <a:buChar char="•"/>
            </a:pPr>
            <a:r>
              <a:rPr lang="en-AU" sz="1600" b="1" dirty="0"/>
              <a:t>1998 - Biodiversity mapping</a:t>
            </a:r>
            <a:endParaRPr lang="en-US" sz="1600" dirty="0"/>
          </a:p>
          <a:p>
            <a:pPr marL="914400" lvl="1" indent="-457200">
              <a:spcBef>
                <a:spcPts val="100"/>
              </a:spcBef>
            </a:pPr>
            <a:r>
              <a:rPr lang="en-AU" sz="1600" dirty="0"/>
              <a:t>	extant vegetation, 1750 vegetation, bioregions, threatened  species </a:t>
            </a:r>
            <a:endParaRPr lang="en-US" sz="1600" dirty="0"/>
          </a:p>
          <a:p>
            <a:pPr>
              <a:spcBef>
                <a:spcPts val="100"/>
              </a:spcBef>
            </a:pPr>
            <a:r>
              <a:rPr lang="en-AU" sz="1600" dirty="0">
                <a:solidFill>
                  <a:srgbClr val="0000FF"/>
                </a:solidFill>
              </a:rPr>
              <a:t>	Provided state-wide information base</a:t>
            </a:r>
            <a:endParaRPr lang="en-US" sz="1600" dirty="0">
              <a:solidFill>
                <a:srgbClr val="0000FF"/>
              </a:solidFill>
            </a:endParaRPr>
          </a:p>
          <a:p>
            <a:pPr marL="285750" indent="-285750">
              <a:spcBef>
                <a:spcPts val="100"/>
              </a:spcBef>
              <a:buFont typeface="Arial"/>
              <a:buChar char="•"/>
            </a:pPr>
            <a:r>
              <a:rPr lang="en-AU" sz="1600" b="1" dirty="0"/>
              <a:t>2000 - Auction-based incentive program – </a:t>
            </a:r>
            <a:r>
              <a:rPr lang="en-AU" sz="1600" b="1" dirty="0" err="1"/>
              <a:t>BushTender</a:t>
            </a:r>
            <a:endParaRPr lang="en-US" sz="1600" dirty="0"/>
          </a:p>
          <a:p>
            <a:pPr lvl="1">
              <a:spcBef>
                <a:spcPts val="100"/>
              </a:spcBef>
            </a:pPr>
            <a:r>
              <a:rPr lang="en-AU" sz="1600" dirty="0"/>
              <a:t>	introduced site assessment, landowner agreements</a:t>
            </a:r>
            <a:endParaRPr lang="en-US" sz="1600" dirty="0"/>
          </a:p>
          <a:p>
            <a:pPr>
              <a:spcBef>
                <a:spcPts val="100"/>
              </a:spcBef>
            </a:pPr>
            <a:r>
              <a:rPr lang="en-AU" sz="1600" dirty="0">
                <a:solidFill>
                  <a:srgbClr val="0000FF"/>
                </a:solidFill>
              </a:rPr>
              <a:t>	Development of key techniques outside regulatory environment </a:t>
            </a:r>
            <a:endParaRPr lang="en-US" sz="1600" dirty="0">
              <a:solidFill>
                <a:srgbClr val="0000FF"/>
              </a:solidFill>
            </a:endParaRPr>
          </a:p>
          <a:p>
            <a:pPr marL="285750" indent="-285750">
              <a:spcBef>
                <a:spcPts val="100"/>
              </a:spcBef>
              <a:buFont typeface="Arial"/>
              <a:buChar char="•"/>
            </a:pPr>
            <a:r>
              <a:rPr lang="en-AU" sz="1600" b="1" dirty="0"/>
              <a:t>2002 - Native Vegetation Management Framework</a:t>
            </a:r>
            <a:endParaRPr lang="en-US" sz="1600" dirty="0"/>
          </a:p>
          <a:p>
            <a:pPr lvl="1">
              <a:spcBef>
                <a:spcPts val="100"/>
              </a:spcBef>
            </a:pPr>
            <a:r>
              <a:rPr lang="en-AU" sz="1600" dirty="0"/>
              <a:t>	no net loss, like-for-like, metrics </a:t>
            </a:r>
            <a:endParaRPr lang="en-US" sz="1600" dirty="0"/>
          </a:p>
          <a:p>
            <a:pPr>
              <a:spcBef>
                <a:spcPts val="100"/>
              </a:spcBef>
            </a:pPr>
            <a:r>
              <a:rPr lang="en-AU" sz="1600" dirty="0">
                <a:solidFill>
                  <a:srgbClr val="0000FF"/>
                </a:solidFill>
              </a:rPr>
              <a:t>	However developers found it hard to find their offsets</a:t>
            </a:r>
            <a:endParaRPr lang="en-US" sz="1600" dirty="0">
              <a:solidFill>
                <a:srgbClr val="0000FF"/>
              </a:solidFill>
            </a:endParaRPr>
          </a:p>
          <a:p>
            <a:pPr marL="285750" indent="-285750">
              <a:spcBef>
                <a:spcPts val="100"/>
              </a:spcBef>
              <a:buFont typeface="Arial"/>
              <a:buChar char="•"/>
            </a:pPr>
            <a:r>
              <a:rPr lang="en-AU" sz="1600" b="1" dirty="0"/>
              <a:t>2007/8 - Offset market based on credit trading</a:t>
            </a:r>
            <a:endParaRPr lang="en-US" sz="1600" dirty="0"/>
          </a:p>
          <a:p>
            <a:pPr lvl="1">
              <a:spcBef>
                <a:spcPts val="100"/>
              </a:spcBef>
            </a:pPr>
            <a:r>
              <a:rPr lang="en-AU" sz="1600" dirty="0"/>
              <a:t>	third party suppliers, brokers, credit register</a:t>
            </a:r>
            <a:endParaRPr lang="en-US" sz="1600" dirty="0"/>
          </a:p>
          <a:p>
            <a:pPr marL="914400" indent="-914400">
              <a:spcBef>
                <a:spcPts val="100"/>
              </a:spcBef>
            </a:pPr>
            <a:r>
              <a:rPr lang="en-AU" sz="1600" dirty="0">
                <a:solidFill>
                  <a:srgbClr val="0000FF"/>
                </a:solidFill>
              </a:rPr>
              <a:t>	Led to much better supply of offsets, but system too confused   and too  complex, problems on measurement </a:t>
            </a:r>
            <a:endParaRPr lang="en-US" sz="1600" dirty="0">
              <a:solidFill>
                <a:srgbClr val="0000FF"/>
              </a:solidFill>
            </a:endParaRPr>
          </a:p>
          <a:p>
            <a:pPr marL="285750" indent="-285750">
              <a:spcBef>
                <a:spcPts val="100"/>
              </a:spcBef>
              <a:buFont typeface="Arial"/>
              <a:buChar char="•"/>
            </a:pPr>
            <a:r>
              <a:rPr lang="en-AU" sz="1600" b="1" dirty="0"/>
              <a:t>2013 - Reform of Native Vegetation permitted clearing </a:t>
            </a:r>
            <a:r>
              <a:rPr lang="en-AU" sz="1600" b="1" dirty="0" err="1"/>
              <a:t>regs</a:t>
            </a:r>
            <a:endParaRPr lang="en-US" sz="1600" dirty="0"/>
          </a:p>
          <a:p>
            <a:pPr marL="914400" lvl="1">
              <a:spcBef>
                <a:spcPts val="100"/>
              </a:spcBef>
            </a:pPr>
            <a:r>
              <a:rPr lang="en-AU" sz="1600" dirty="0"/>
              <a:t>clarified objectives, improved measurement of biodiversity, incorporated risk and proportionality, ensures appropriate compensation</a:t>
            </a:r>
            <a:endParaRPr lang="en-GB" sz="2200" dirty="0">
              <a:latin typeface="Arial"/>
              <a:cs typeface="Arial"/>
            </a:endParaRPr>
          </a:p>
        </p:txBody>
      </p:sp>
      <p:sp>
        <p:nvSpPr>
          <p:cNvPr id="9" name="Text Box 6"/>
          <p:cNvSpPr txBox="1">
            <a:spLocks noChangeArrowheads="1"/>
          </p:cNvSpPr>
          <p:nvPr/>
        </p:nvSpPr>
        <p:spPr bwMode="auto">
          <a:xfrm>
            <a:off x="803257" y="158420"/>
            <a:ext cx="9239987" cy="507831"/>
          </a:xfrm>
          <a:prstGeom prst="rect">
            <a:avLst/>
          </a:prstGeom>
          <a:noFill/>
          <a:ln w="9525">
            <a:noFill/>
            <a:miter lim="800000"/>
            <a:headEnd/>
            <a:tailEnd/>
          </a:ln>
        </p:spPr>
        <p:txBody>
          <a:bodyPr wrap="square">
            <a:spAutoFit/>
          </a:bodyPr>
          <a:lstStyle/>
          <a:p>
            <a:pPr algn="ctr">
              <a:lnSpc>
                <a:spcPct val="90000"/>
              </a:lnSpc>
            </a:pPr>
            <a:r>
              <a:rPr lang="en-US" sz="3000" b="1" dirty="0">
                <a:solidFill>
                  <a:schemeClr val="bg1"/>
                </a:solidFill>
              </a:rPr>
              <a:t>Development of system over time: Victoria</a:t>
            </a:r>
            <a:endParaRPr lang="en-US" sz="3000" b="1" dirty="0">
              <a:solidFill>
                <a:srgbClr val="FF0000"/>
              </a:solidFill>
            </a:endParaRPr>
          </a:p>
        </p:txBody>
      </p:sp>
      <p:sp>
        <p:nvSpPr>
          <p:cNvPr id="3" name="Oval 2">
            <a:extLst>
              <a:ext uri="{FF2B5EF4-FFF2-40B4-BE49-F238E27FC236}">
                <a16:creationId xmlns:a16="http://schemas.microsoft.com/office/drawing/2014/main" id="{D1E7BF66-32DF-43D9-BBA4-DC14E1879302}"/>
              </a:ext>
            </a:extLst>
          </p:cNvPr>
          <p:cNvSpPr/>
          <p:nvPr/>
        </p:nvSpPr>
        <p:spPr>
          <a:xfrm>
            <a:off x="7119991" y="4407613"/>
            <a:ext cx="2339083" cy="209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Think there’s something 2016 to add</a:t>
            </a:r>
            <a:endParaRPr lang="en-GB" dirty="0"/>
          </a:p>
        </p:txBody>
      </p:sp>
    </p:spTree>
    <p:extLst>
      <p:ext uri="{BB962C8B-B14F-4D97-AF65-F5344CB8AC3E}">
        <p14:creationId xmlns:p14="http://schemas.microsoft.com/office/powerpoint/2010/main" val="284079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C93AF2-21EE-47B1-B05E-825E5FED2A30}"/>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Module on the example of Victoria, Australia</a:t>
            </a:r>
          </a:p>
        </p:txBody>
      </p:sp>
      <p:graphicFrame>
        <p:nvGraphicFramePr>
          <p:cNvPr id="6" name="Content Placeholder 2">
            <a:extLst>
              <a:ext uri="{FF2B5EF4-FFF2-40B4-BE49-F238E27FC236}">
                <a16:creationId xmlns:a16="http://schemas.microsoft.com/office/drawing/2014/main" id="{E1361C5D-DEFF-494A-A4F2-0BC2A5D33497}"/>
              </a:ext>
            </a:extLst>
          </p:cNvPr>
          <p:cNvGraphicFramePr>
            <a:graphicFrameLocks/>
          </p:cNvGraphicFramePr>
          <p:nvPr>
            <p:extLst>
              <p:ext uri="{D42A27DB-BD31-4B8C-83A1-F6EECF244321}">
                <p14:modId xmlns:p14="http://schemas.microsoft.com/office/powerpoint/2010/main" val="747256318"/>
              </p:ext>
            </p:extLst>
          </p:nvPr>
        </p:nvGraphicFramePr>
        <p:xfrm>
          <a:off x="875206" y="1540461"/>
          <a:ext cx="10366411" cy="3041020"/>
        </p:xfrm>
        <a:graphic>
          <a:graphicData uri="http://schemas.openxmlformats.org/drawingml/2006/table">
            <a:tbl>
              <a:tblPr firstRow="1" bandRow="1">
                <a:tableStyleId>{93296810-A885-4BE3-A3E7-6D5BEEA58F35}</a:tableStyleId>
              </a:tblPr>
              <a:tblGrid>
                <a:gridCol w="8648302">
                  <a:extLst>
                    <a:ext uri="{9D8B030D-6E8A-4147-A177-3AD203B41FA5}">
                      <a16:colId xmlns:a16="http://schemas.microsoft.com/office/drawing/2014/main" val="20000"/>
                    </a:ext>
                  </a:extLst>
                </a:gridCol>
                <a:gridCol w="1718109">
                  <a:extLst>
                    <a:ext uri="{9D8B030D-6E8A-4147-A177-3AD203B41FA5}">
                      <a16:colId xmlns:a16="http://schemas.microsoft.com/office/drawing/2014/main" val="20001"/>
                    </a:ext>
                  </a:extLst>
                </a:gridCol>
              </a:tblGrid>
              <a:tr h="0">
                <a:tc>
                  <a:txBody>
                    <a:bodyPr/>
                    <a:lstStyle/>
                    <a:p>
                      <a:r>
                        <a:rPr lang="en-US" dirty="0"/>
                        <a:t>Contents</a:t>
                      </a:r>
                    </a:p>
                  </a:txBody>
                  <a:tcPr/>
                </a:tc>
                <a:tc>
                  <a:txBody>
                    <a:bodyPr/>
                    <a:lstStyle/>
                    <a:p>
                      <a:r>
                        <a:rPr lang="en-US" dirty="0"/>
                        <a:t>Slides </a:t>
                      </a:r>
                    </a:p>
                  </a:txBody>
                  <a:tcPr/>
                </a:tc>
                <a:extLst>
                  <a:ext uri="{0D108BD9-81ED-4DB2-BD59-A6C34878D82A}">
                    <a16:rowId xmlns:a16="http://schemas.microsoft.com/office/drawing/2014/main" val="10000"/>
                  </a:ext>
                </a:extLst>
              </a:tr>
              <a:tr h="407036">
                <a:tc>
                  <a:txBody>
                    <a:bodyPr/>
                    <a:lstStyle/>
                    <a:p>
                      <a:r>
                        <a:rPr lang="en-GB" sz="1800" kern="1200" dirty="0">
                          <a:solidFill>
                            <a:schemeClr val="dk1"/>
                          </a:solidFill>
                          <a:effectLst/>
                          <a:latin typeface="+mn-lt"/>
                          <a:ea typeface="+mn-ea"/>
                          <a:cs typeface="+mn-cs"/>
                        </a:rPr>
                        <a:t>Victoria and its biodiversity, including ecological vegetation classes</a:t>
                      </a:r>
                    </a:p>
                  </a:txBody>
                  <a:tcPr/>
                </a:tc>
                <a:tc>
                  <a:txBody>
                    <a:bodyPr/>
                    <a:lstStyle/>
                    <a:p>
                      <a:r>
                        <a:rPr lang="en-US" dirty="0" smtClean="0"/>
                        <a:t>4-10</a:t>
                      </a:r>
                      <a:endParaRPr lang="en-US" dirty="0"/>
                    </a:p>
                  </a:txBody>
                  <a:tcPr/>
                </a:tc>
                <a:extLst>
                  <a:ext uri="{0D108BD9-81ED-4DB2-BD59-A6C34878D82A}">
                    <a16:rowId xmlns:a16="http://schemas.microsoft.com/office/drawing/2014/main" val="10001"/>
                  </a:ext>
                </a:extLst>
              </a:tr>
              <a:tr h="407036">
                <a:tc>
                  <a:txBody>
                    <a:bodyPr/>
                    <a:lstStyle/>
                    <a:p>
                      <a:r>
                        <a:rPr lang="en-GB" sz="1800" kern="1200" dirty="0">
                          <a:solidFill>
                            <a:schemeClr val="dk1"/>
                          </a:solidFill>
                          <a:effectLst/>
                          <a:latin typeface="+mn-lt"/>
                          <a:ea typeface="+mn-ea"/>
                          <a:cs typeface="+mn-cs"/>
                        </a:rPr>
                        <a:t>Biodiversity offsetting in Victoria: the Regulation, habitat condition scores, like for like and estimating loss and gain</a:t>
                      </a:r>
                    </a:p>
                  </a:txBody>
                  <a:tcPr/>
                </a:tc>
                <a:tc>
                  <a:txBody>
                    <a:bodyPr/>
                    <a:lstStyle/>
                    <a:p>
                      <a:r>
                        <a:rPr lang="en-US" dirty="0" smtClean="0"/>
                        <a:t>11-25</a:t>
                      </a:r>
                      <a:endParaRPr lang="en-US" dirty="0"/>
                    </a:p>
                  </a:txBody>
                  <a:tcPr/>
                </a:tc>
                <a:extLst>
                  <a:ext uri="{0D108BD9-81ED-4DB2-BD59-A6C34878D82A}">
                    <a16:rowId xmlns:a16="http://schemas.microsoft.com/office/drawing/2014/main" val="10002"/>
                  </a:ext>
                </a:extLst>
              </a:tr>
              <a:tr h="407036">
                <a:tc>
                  <a:txBody>
                    <a:bodyPr/>
                    <a:lstStyle/>
                    <a:p>
                      <a:r>
                        <a:rPr lang="en-GB" sz="1800" kern="1200" dirty="0">
                          <a:solidFill>
                            <a:schemeClr val="dk1"/>
                          </a:solidFill>
                          <a:effectLst/>
                          <a:latin typeface="+mn-lt"/>
                          <a:ea typeface="+mn-ea"/>
                          <a:cs typeface="+mn-cs"/>
                        </a:rPr>
                        <a:t>Implementation of offsets – the offset market – credits, standards, registry</a:t>
                      </a:r>
                    </a:p>
                  </a:txBody>
                  <a:tcPr/>
                </a:tc>
                <a:tc>
                  <a:txBody>
                    <a:bodyPr/>
                    <a:lstStyle/>
                    <a:p>
                      <a:r>
                        <a:rPr lang="en-US" dirty="0" smtClean="0"/>
                        <a:t>26-37</a:t>
                      </a:r>
                      <a:endParaRPr lang="en-US" dirty="0"/>
                    </a:p>
                  </a:txBody>
                  <a:tcPr/>
                </a:tc>
                <a:extLst>
                  <a:ext uri="{0D108BD9-81ED-4DB2-BD59-A6C34878D82A}">
                    <a16:rowId xmlns:a16="http://schemas.microsoft.com/office/drawing/2014/main" val="10003"/>
                  </a:ext>
                </a:extLst>
              </a:tr>
              <a:tr h="407036">
                <a:tc>
                  <a:txBody>
                    <a:bodyPr/>
                    <a:lstStyle/>
                    <a:p>
                      <a:r>
                        <a:rPr lang="en-GB" sz="1800" kern="1200" dirty="0">
                          <a:solidFill>
                            <a:schemeClr val="dk1"/>
                          </a:solidFill>
                          <a:effectLst/>
                          <a:latin typeface="+mn-lt"/>
                          <a:ea typeface="+mn-ea"/>
                          <a:cs typeface="+mn-cs"/>
                        </a:rPr>
                        <a:t>The Western Grassland reserve as an example of aggregated offsets</a:t>
                      </a:r>
                    </a:p>
                  </a:txBody>
                  <a:tcPr/>
                </a:tc>
                <a:tc>
                  <a:txBody>
                    <a:bodyPr/>
                    <a:lstStyle/>
                    <a:p>
                      <a:r>
                        <a:rPr lang="en-US" dirty="0" smtClean="0"/>
                        <a:t>38-39</a:t>
                      </a:r>
                      <a:endParaRPr lang="en-US" dirty="0"/>
                    </a:p>
                  </a:txBody>
                  <a:tcPr/>
                </a:tc>
                <a:extLst>
                  <a:ext uri="{0D108BD9-81ED-4DB2-BD59-A6C34878D82A}">
                    <a16:rowId xmlns:a16="http://schemas.microsoft.com/office/drawing/2014/main" val="10004"/>
                  </a:ext>
                </a:extLst>
              </a:tr>
              <a:tr h="407036">
                <a:tc>
                  <a:txBody>
                    <a:bodyPr/>
                    <a:lstStyle/>
                    <a:p>
                      <a:r>
                        <a:rPr lang="en-GB" sz="1800" kern="1200" dirty="0">
                          <a:solidFill>
                            <a:schemeClr val="dk1"/>
                          </a:solidFill>
                          <a:effectLst/>
                          <a:latin typeface="+mn-lt"/>
                          <a:ea typeface="+mn-ea"/>
                          <a:cs typeface="+mn-cs"/>
                        </a:rPr>
                        <a:t>Evolution of offsetting in Victoria</a:t>
                      </a:r>
                    </a:p>
                  </a:txBody>
                  <a:tcPr/>
                </a:tc>
                <a:tc>
                  <a:txBody>
                    <a:bodyPr/>
                    <a:lstStyle/>
                    <a:p>
                      <a:r>
                        <a:rPr lang="en-US" dirty="0" smtClean="0"/>
                        <a:t>40</a:t>
                      </a:r>
                      <a:endParaRPr lang="en-US" dirty="0"/>
                    </a:p>
                  </a:txBody>
                  <a:tcPr/>
                </a:tc>
                <a:extLst>
                  <a:ext uri="{0D108BD9-81ED-4DB2-BD59-A6C34878D82A}">
                    <a16:rowId xmlns:a16="http://schemas.microsoft.com/office/drawing/2014/main" val="4224727198"/>
                  </a:ext>
                </a:extLst>
              </a:tr>
              <a:tr h="407036">
                <a:tc>
                  <a:txBody>
                    <a:bodyPr/>
                    <a:lstStyle/>
                    <a:p>
                      <a:r>
                        <a:rPr lang="en-US" dirty="0" smtClean="0"/>
                        <a:t>Concluding remarks</a:t>
                      </a:r>
                      <a:endParaRPr lang="en-US" dirty="0"/>
                    </a:p>
                  </a:txBody>
                  <a:tcPr/>
                </a:tc>
                <a:tc>
                  <a:txBody>
                    <a:bodyPr/>
                    <a:lstStyle/>
                    <a:p>
                      <a:r>
                        <a:rPr lang="en-US" dirty="0" smtClean="0"/>
                        <a:t>41</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0392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91141" name="Rectangle 5"/>
          <p:cNvSpPr>
            <a:spLocks noGrp="1" noChangeArrowheads="1"/>
          </p:cNvSpPr>
          <p:nvPr>
            <p:ph type="body" idx="1"/>
          </p:nvPr>
        </p:nvSpPr>
        <p:spPr>
          <a:xfrm>
            <a:off x="823465" y="990600"/>
            <a:ext cx="7772400" cy="4876800"/>
          </a:xfrm>
        </p:spPr>
        <p:txBody>
          <a:bodyPr>
            <a:normAutofit lnSpcReduction="10000"/>
          </a:bodyPr>
          <a:lstStyle/>
          <a:p>
            <a:pPr>
              <a:spcBef>
                <a:spcPts val="1200"/>
              </a:spcBef>
            </a:pPr>
            <a:r>
              <a:rPr lang="en-US" sz="2400" dirty="0">
                <a:solidFill>
                  <a:srgbClr val="1D3801"/>
                </a:solidFill>
              </a:rPr>
              <a:t>Brokers</a:t>
            </a:r>
          </a:p>
          <a:p>
            <a:pPr lvl="1">
              <a:spcBef>
                <a:spcPts val="1200"/>
              </a:spcBef>
              <a:buFont typeface="Lucida Grande" pitchFamily="-65" charset="0"/>
              <a:buChar char="−"/>
            </a:pPr>
            <a:r>
              <a:rPr lang="en-US" dirty="0">
                <a:solidFill>
                  <a:srgbClr val="1D3801"/>
                </a:solidFill>
              </a:rPr>
              <a:t>find buyers and sellers for bespoke deals</a:t>
            </a:r>
          </a:p>
          <a:p>
            <a:pPr lvl="1">
              <a:spcBef>
                <a:spcPts val="1200"/>
              </a:spcBef>
              <a:buFont typeface="Lucida Grande" pitchFamily="-65" charset="0"/>
              <a:buChar char="−"/>
            </a:pPr>
            <a:r>
              <a:rPr lang="en-US" dirty="0">
                <a:solidFill>
                  <a:srgbClr val="1D3801"/>
                </a:solidFill>
              </a:rPr>
              <a:t>match using like-for-like rules</a:t>
            </a:r>
          </a:p>
          <a:p>
            <a:pPr lvl="1">
              <a:spcBef>
                <a:spcPts val="1200"/>
              </a:spcBef>
              <a:buFont typeface="Lucida Grande" pitchFamily="-65" charset="0"/>
              <a:buChar char="−"/>
            </a:pPr>
            <a:r>
              <a:rPr lang="en-US" dirty="0">
                <a:solidFill>
                  <a:srgbClr val="1D3801"/>
                </a:solidFill>
              </a:rPr>
              <a:t>facilitate  price negotiation</a:t>
            </a:r>
            <a:r>
              <a:rPr lang="en-AU" dirty="0">
                <a:solidFill>
                  <a:srgbClr val="1D3801"/>
                </a:solidFill>
              </a:rPr>
              <a:t> </a:t>
            </a:r>
          </a:p>
          <a:p>
            <a:pPr>
              <a:spcBef>
                <a:spcPts val="1200"/>
              </a:spcBef>
            </a:pPr>
            <a:r>
              <a:rPr lang="en-AU" sz="2400" dirty="0" err="1">
                <a:solidFill>
                  <a:srgbClr val="1D3801"/>
                </a:solidFill>
              </a:rPr>
              <a:t>BushBroker</a:t>
            </a:r>
            <a:endParaRPr lang="en-AU" sz="2400" dirty="0">
              <a:solidFill>
                <a:srgbClr val="1D3801"/>
              </a:solidFill>
            </a:endParaRPr>
          </a:p>
          <a:p>
            <a:pPr lvl="1">
              <a:spcBef>
                <a:spcPts val="1200"/>
              </a:spcBef>
              <a:buFont typeface="Lucida Grande" pitchFamily="-65" charset="0"/>
              <a:buChar char="−"/>
            </a:pPr>
            <a:r>
              <a:rPr lang="en-AU" dirty="0">
                <a:solidFill>
                  <a:srgbClr val="1D3801"/>
                </a:solidFill>
              </a:rPr>
              <a:t>the government-operated broker (2007)</a:t>
            </a:r>
          </a:p>
          <a:p>
            <a:pPr lvl="1">
              <a:spcBef>
                <a:spcPts val="1200"/>
              </a:spcBef>
              <a:buFont typeface="Lucida Grande" pitchFamily="-65" charset="0"/>
              <a:buChar char="−"/>
            </a:pPr>
            <a:r>
              <a:rPr lang="en-US" dirty="0">
                <a:solidFill>
                  <a:srgbClr val="1D3801"/>
                </a:solidFill>
              </a:rPr>
              <a:t>government start-up funding, now in cost recovery</a:t>
            </a:r>
          </a:p>
          <a:p>
            <a:pPr lvl="1">
              <a:spcBef>
                <a:spcPts val="1200"/>
              </a:spcBef>
              <a:buFont typeface="Lucida Grande" pitchFamily="-65" charset="0"/>
              <a:buChar char="−"/>
            </a:pPr>
            <a:r>
              <a:rPr lang="en-US" dirty="0">
                <a:solidFill>
                  <a:srgbClr val="1D3801"/>
                </a:solidFill>
              </a:rPr>
              <a:t>&gt;300 trades, $34 million in value</a:t>
            </a:r>
            <a:endParaRPr lang="en-AU" dirty="0">
              <a:solidFill>
                <a:srgbClr val="1D3801"/>
              </a:solidFill>
            </a:endParaRPr>
          </a:p>
          <a:p>
            <a:pPr>
              <a:spcBef>
                <a:spcPts val="1200"/>
              </a:spcBef>
            </a:pPr>
            <a:r>
              <a:rPr lang="en-AU" sz="2400" dirty="0">
                <a:solidFill>
                  <a:srgbClr val="1D3801"/>
                </a:solidFill>
              </a:rPr>
              <a:t>Private brokers</a:t>
            </a:r>
          </a:p>
          <a:p>
            <a:pPr lvl="1">
              <a:spcBef>
                <a:spcPts val="1200"/>
              </a:spcBef>
            </a:pPr>
            <a:r>
              <a:rPr lang="en-AU" dirty="0">
                <a:solidFill>
                  <a:srgbClr val="1D3801"/>
                </a:solidFill>
              </a:rPr>
              <a:t>Training and accreditation</a:t>
            </a:r>
          </a:p>
          <a:p>
            <a:pPr lvl="1">
              <a:spcBef>
                <a:spcPts val="1200"/>
              </a:spcBef>
            </a:pPr>
            <a:r>
              <a:rPr lang="en-AU" dirty="0" err="1">
                <a:solidFill>
                  <a:srgbClr val="1D3801"/>
                </a:solidFill>
              </a:rPr>
              <a:t>eg</a:t>
            </a:r>
            <a:r>
              <a:rPr lang="en-AU" dirty="0">
                <a:solidFill>
                  <a:srgbClr val="1D3801"/>
                </a:solidFill>
              </a:rPr>
              <a:t> </a:t>
            </a:r>
            <a:r>
              <a:rPr lang="en-AU" dirty="0" err="1">
                <a:solidFill>
                  <a:srgbClr val="1D3801"/>
                </a:solidFill>
              </a:rPr>
              <a:t>ESLink</a:t>
            </a:r>
            <a:r>
              <a:rPr lang="en-AU" dirty="0">
                <a:solidFill>
                  <a:srgbClr val="1D3801"/>
                </a:solidFill>
              </a:rPr>
              <a:t> (2010), ~ 30 trades by 2018….continuing  </a:t>
            </a:r>
          </a:p>
        </p:txBody>
      </p:sp>
      <p:sp>
        <p:nvSpPr>
          <p:cNvPr id="91142" name="TextBox 5"/>
          <p:cNvSpPr txBox="1">
            <a:spLocks noChangeArrowheads="1"/>
          </p:cNvSpPr>
          <p:nvPr/>
        </p:nvSpPr>
        <p:spPr bwMode="auto">
          <a:xfrm>
            <a:off x="823465" y="112828"/>
            <a:ext cx="9269036" cy="646113"/>
          </a:xfrm>
          <a:prstGeom prst="rect">
            <a:avLst/>
          </a:prstGeom>
          <a:noFill/>
          <a:ln w="9525">
            <a:noFill/>
            <a:miter lim="800000"/>
            <a:headEnd/>
            <a:tailEnd/>
          </a:ln>
        </p:spPr>
        <p:txBody>
          <a:bodyPr wrap="square">
            <a:prstTxWarp prst="textNoShape">
              <a:avLst/>
            </a:prstTxWarp>
            <a:spAutoFit/>
          </a:bodyPr>
          <a:lstStyle/>
          <a:p>
            <a:pPr algn="ctr"/>
            <a:r>
              <a:rPr lang="en-US" sz="3600" b="1" dirty="0">
                <a:solidFill>
                  <a:schemeClr val="bg1"/>
                </a:solidFill>
              </a:rPr>
              <a:t> Market mechanism -Brokers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80901" name="Rectangle 5"/>
          <p:cNvSpPr>
            <a:spLocks noGrp="1" noChangeArrowheads="1"/>
          </p:cNvSpPr>
          <p:nvPr>
            <p:ph type="body" idx="1"/>
          </p:nvPr>
        </p:nvSpPr>
        <p:spPr>
          <a:xfrm>
            <a:off x="795183" y="1212464"/>
            <a:ext cx="7670736" cy="4343400"/>
          </a:xfrm>
        </p:spPr>
        <p:txBody>
          <a:bodyPr>
            <a:normAutofit/>
          </a:bodyPr>
          <a:lstStyle/>
          <a:p>
            <a:pPr marL="0" indent="0">
              <a:buNone/>
            </a:pPr>
            <a:r>
              <a:rPr lang="en-AU" sz="2400" b="1" dirty="0">
                <a:solidFill>
                  <a:schemeClr val="accent6"/>
                </a:solidFill>
              </a:rPr>
              <a:t>Credits represent:</a:t>
            </a:r>
          </a:p>
          <a:p>
            <a:pPr lvl="1">
              <a:spcBef>
                <a:spcPct val="40000"/>
              </a:spcBef>
            </a:pPr>
            <a:r>
              <a:rPr lang="en-AU" dirty="0">
                <a:solidFill>
                  <a:srgbClr val="1D3801"/>
                </a:solidFill>
              </a:rPr>
              <a:t>A gain in the extent and or quality of native vegetation</a:t>
            </a:r>
          </a:p>
          <a:p>
            <a:pPr lvl="2">
              <a:spcBef>
                <a:spcPct val="40000"/>
              </a:spcBef>
            </a:pPr>
            <a:endParaRPr lang="en-AU" sz="2400" b="1" dirty="0">
              <a:solidFill>
                <a:schemeClr val="accent6"/>
              </a:solidFill>
            </a:endParaRPr>
          </a:p>
          <a:p>
            <a:pPr marL="0" indent="0">
              <a:buNone/>
            </a:pPr>
            <a:r>
              <a:rPr lang="en-AU" sz="2400" b="1" dirty="0">
                <a:solidFill>
                  <a:schemeClr val="accent6"/>
                </a:solidFill>
              </a:rPr>
              <a:t>Credits are: </a:t>
            </a:r>
          </a:p>
          <a:p>
            <a:pPr lvl="1"/>
            <a:r>
              <a:rPr lang="en-AU" dirty="0">
                <a:solidFill>
                  <a:srgbClr val="1D3801"/>
                </a:solidFill>
              </a:rPr>
              <a:t>The unit of trade in the offset market</a:t>
            </a:r>
          </a:p>
          <a:p>
            <a:pPr lvl="1"/>
            <a:r>
              <a:rPr lang="en-AU" dirty="0">
                <a:solidFill>
                  <a:srgbClr val="1D3801"/>
                </a:solidFill>
              </a:rPr>
              <a:t>Measured in habitat hectares</a:t>
            </a:r>
          </a:p>
          <a:p>
            <a:pPr lvl="1"/>
            <a:r>
              <a:rPr lang="en-AU" dirty="0">
                <a:solidFill>
                  <a:srgbClr val="1D3801"/>
                </a:solidFill>
              </a:rPr>
              <a:t>Also measured in Large Old Trees, number of plants </a:t>
            </a:r>
          </a:p>
          <a:p>
            <a:pPr lvl="1"/>
            <a:r>
              <a:rPr lang="en-AU" dirty="0">
                <a:solidFill>
                  <a:srgbClr val="1D3801"/>
                </a:solidFill>
              </a:rPr>
              <a:t>Divisible</a:t>
            </a:r>
          </a:p>
          <a:p>
            <a:pPr lvl="1"/>
            <a:r>
              <a:rPr lang="en-AU" dirty="0">
                <a:solidFill>
                  <a:srgbClr val="1D3801"/>
                </a:solidFill>
              </a:rPr>
              <a:t>Listed on the government operated Credit Register</a:t>
            </a:r>
          </a:p>
          <a:p>
            <a:pPr lvl="1"/>
            <a:endParaRPr lang="en-AU" dirty="0"/>
          </a:p>
        </p:txBody>
      </p:sp>
      <p:sp>
        <p:nvSpPr>
          <p:cNvPr id="80902" name="Text Box 6"/>
          <p:cNvSpPr txBox="1">
            <a:spLocks noChangeArrowheads="1"/>
          </p:cNvSpPr>
          <p:nvPr/>
        </p:nvSpPr>
        <p:spPr bwMode="auto">
          <a:xfrm>
            <a:off x="818413" y="98425"/>
            <a:ext cx="9252175"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solidFill>
                  <a:schemeClr val="bg1"/>
                </a:solidFill>
                <a:latin typeface="Calibri" panose="020F0502020204030204" pitchFamily="34" charset="0"/>
                <a:cs typeface="Calibri" panose="020F0502020204030204" pitchFamily="34" charset="0"/>
              </a:rPr>
              <a:t>Offset market - credits</a:t>
            </a:r>
          </a:p>
        </p:txBody>
      </p:sp>
      <p:grpSp>
        <p:nvGrpSpPr>
          <p:cNvPr id="80903" name="Group 7"/>
          <p:cNvGrpSpPr>
            <a:grpSpLocks/>
          </p:cNvGrpSpPr>
          <p:nvPr/>
        </p:nvGrpSpPr>
        <p:grpSpPr bwMode="auto">
          <a:xfrm>
            <a:off x="9278425" y="2440506"/>
            <a:ext cx="1584325" cy="1757363"/>
            <a:chOff x="1440" y="288"/>
            <a:chExt cx="1221" cy="1310"/>
          </a:xfrm>
        </p:grpSpPr>
        <p:grpSp>
          <p:nvGrpSpPr>
            <p:cNvPr id="80905" name="Group 8"/>
            <p:cNvGrpSpPr>
              <a:grpSpLocks/>
            </p:cNvGrpSpPr>
            <p:nvPr/>
          </p:nvGrpSpPr>
          <p:grpSpPr bwMode="auto">
            <a:xfrm>
              <a:off x="1440" y="291"/>
              <a:ext cx="1221" cy="1307"/>
              <a:chOff x="1440" y="2659"/>
              <a:chExt cx="1317" cy="1312"/>
            </a:xfrm>
          </p:grpSpPr>
          <p:sp>
            <p:nvSpPr>
              <p:cNvPr id="80929" name="AutoShape 9"/>
              <p:cNvSpPr>
                <a:spLocks noChangeArrowheads="1"/>
              </p:cNvSpPr>
              <p:nvPr/>
            </p:nvSpPr>
            <p:spPr bwMode="auto">
              <a:xfrm rot="-10070009">
                <a:off x="1440" y="2659"/>
                <a:ext cx="1317" cy="1312"/>
              </a:xfrm>
              <a:prstGeom prst="verticalScroll">
                <a:avLst>
                  <a:gd name="adj" fmla="val 11171"/>
                </a:avLst>
              </a:prstGeom>
              <a:solidFill>
                <a:schemeClr val="accent1"/>
              </a:solidFill>
              <a:ln w="9525">
                <a:solidFill>
                  <a:schemeClr val="tx1"/>
                </a:solidFill>
                <a:round/>
                <a:headEnd/>
                <a:tailEnd/>
              </a:ln>
            </p:spPr>
            <p:txBody>
              <a:bodyPr wrap="none" anchor="ctr">
                <a:prstTxWarp prst="textNoShape">
                  <a:avLst/>
                </a:prstTxWarp>
              </a:bodyPr>
              <a:lstStyle/>
              <a:p>
                <a:endParaRPr lang="en-AU"/>
              </a:p>
            </p:txBody>
          </p:sp>
          <p:sp>
            <p:nvSpPr>
              <p:cNvPr id="80930" name="AutoShape 10"/>
              <p:cNvSpPr>
                <a:spLocks noChangeArrowheads="1"/>
              </p:cNvSpPr>
              <p:nvPr/>
            </p:nvSpPr>
            <p:spPr bwMode="auto">
              <a:xfrm>
                <a:off x="2154" y="3566"/>
                <a:ext cx="318" cy="273"/>
              </a:xfrm>
              <a:prstGeom prst="star16">
                <a:avLst>
                  <a:gd name="adj" fmla="val 27093"/>
                </a:avLst>
              </a:prstGeom>
              <a:solidFill>
                <a:srgbClr val="FF0000"/>
              </a:solidFill>
              <a:ln w="9525">
                <a:solidFill>
                  <a:schemeClr val="tx1"/>
                </a:solidFill>
                <a:miter lim="800000"/>
                <a:headEnd/>
                <a:tailEnd/>
              </a:ln>
            </p:spPr>
            <p:txBody>
              <a:bodyPr wrap="none" anchor="ctr">
                <a:prstTxWarp prst="textNoShape">
                  <a:avLst/>
                </a:prstTxWarp>
              </a:bodyPr>
              <a:lstStyle/>
              <a:p>
                <a:endParaRPr lang="en-AU"/>
              </a:p>
            </p:txBody>
          </p:sp>
        </p:grpSp>
        <p:grpSp>
          <p:nvGrpSpPr>
            <p:cNvPr id="80906" name="Group 11"/>
            <p:cNvGrpSpPr>
              <a:grpSpLocks/>
            </p:cNvGrpSpPr>
            <p:nvPr/>
          </p:nvGrpSpPr>
          <p:grpSpPr bwMode="auto">
            <a:xfrm>
              <a:off x="1641" y="288"/>
              <a:ext cx="907" cy="889"/>
              <a:chOff x="4660" y="998"/>
              <a:chExt cx="907" cy="889"/>
            </a:xfrm>
          </p:grpSpPr>
          <p:grpSp>
            <p:nvGrpSpPr>
              <p:cNvPr id="80907" name="Group 12"/>
              <p:cNvGrpSpPr>
                <a:grpSpLocks/>
              </p:cNvGrpSpPr>
              <p:nvPr/>
            </p:nvGrpSpPr>
            <p:grpSpPr bwMode="auto">
              <a:xfrm>
                <a:off x="4660" y="998"/>
                <a:ext cx="907" cy="681"/>
                <a:chOff x="4649" y="935"/>
                <a:chExt cx="907" cy="681"/>
              </a:xfrm>
            </p:grpSpPr>
            <p:sp>
              <p:nvSpPr>
                <p:cNvPr id="80916" name="AutoShape 13"/>
                <p:cNvSpPr>
                  <a:spLocks noChangeArrowheads="1"/>
                </p:cNvSpPr>
                <p:nvPr/>
              </p:nvSpPr>
              <p:spPr bwMode="auto">
                <a:xfrm>
                  <a:off x="4649" y="1276"/>
                  <a:ext cx="907" cy="340"/>
                </a:xfrm>
                <a:prstGeom prst="parallelogram">
                  <a:avLst>
                    <a:gd name="adj" fmla="val 74558"/>
                  </a:avLst>
                </a:prstGeom>
                <a:noFill/>
                <a:ln w="9525">
                  <a:solidFill>
                    <a:schemeClr val="tx1"/>
                  </a:solidFill>
                  <a:miter lim="800000"/>
                  <a:headEnd/>
                  <a:tailEnd/>
                </a:ln>
              </p:spPr>
              <p:txBody>
                <a:bodyPr wrap="none" anchor="ctr">
                  <a:prstTxWarp prst="textNoShape">
                    <a:avLst/>
                  </a:prstTxWarp>
                </a:bodyPr>
                <a:lstStyle/>
                <a:p>
                  <a:endParaRPr lang="en-AU"/>
                </a:p>
              </p:txBody>
            </p:sp>
            <p:grpSp>
              <p:nvGrpSpPr>
                <p:cNvPr id="80917" name="Group 14"/>
                <p:cNvGrpSpPr>
                  <a:grpSpLocks/>
                </p:cNvGrpSpPr>
                <p:nvPr/>
              </p:nvGrpSpPr>
              <p:grpSpPr bwMode="auto">
                <a:xfrm>
                  <a:off x="4785" y="935"/>
                  <a:ext cx="318" cy="484"/>
                  <a:chOff x="2290" y="164"/>
                  <a:chExt cx="318" cy="484"/>
                </a:xfrm>
              </p:grpSpPr>
              <p:sp>
                <p:nvSpPr>
                  <p:cNvPr id="80927" name="Freeform 15"/>
                  <p:cNvSpPr>
                    <a:spLocks/>
                  </p:cNvSpPr>
                  <p:nvPr/>
                </p:nvSpPr>
                <p:spPr bwMode="auto">
                  <a:xfrm>
                    <a:off x="2290" y="164"/>
                    <a:ext cx="318" cy="272"/>
                  </a:xfrm>
                  <a:custGeom>
                    <a:avLst/>
                    <a:gdLst>
                      <a:gd name="T0" fmla="*/ 0 w 1524"/>
                      <a:gd name="T1" fmla="*/ 0 h 1168"/>
                      <a:gd name="T2" fmla="*/ 0 w 1524"/>
                      <a:gd name="T3" fmla="*/ 0 h 1168"/>
                      <a:gd name="T4" fmla="*/ 0 w 1524"/>
                      <a:gd name="T5" fmla="*/ 0 h 1168"/>
                      <a:gd name="T6" fmla="*/ 0 w 1524"/>
                      <a:gd name="T7" fmla="*/ 0 h 1168"/>
                      <a:gd name="T8" fmla="*/ 0 w 1524"/>
                      <a:gd name="T9" fmla="*/ 0 h 1168"/>
                      <a:gd name="T10" fmla="*/ 0 w 1524"/>
                      <a:gd name="T11" fmla="*/ 0 h 1168"/>
                      <a:gd name="T12" fmla="*/ 0 w 1524"/>
                      <a:gd name="T13" fmla="*/ 0 h 1168"/>
                      <a:gd name="T14" fmla="*/ 0 w 1524"/>
                      <a:gd name="T15" fmla="*/ 0 h 1168"/>
                      <a:gd name="T16" fmla="*/ 0 w 1524"/>
                      <a:gd name="T17" fmla="*/ 0 h 1168"/>
                      <a:gd name="T18" fmla="*/ 0 w 1524"/>
                      <a:gd name="T19" fmla="*/ 0 h 1168"/>
                      <a:gd name="T20" fmla="*/ 0 w 1524"/>
                      <a:gd name="T21" fmla="*/ 0 h 1168"/>
                      <a:gd name="T22" fmla="*/ 0 w 1524"/>
                      <a:gd name="T23" fmla="*/ 0 h 1168"/>
                      <a:gd name="T24" fmla="*/ 0 w 1524"/>
                      <a:gd name="T25" fmla="*/ 0 h 1168"/>
                      <a:gd name="T26" fmla="*/ 0 w 1524"/>
                      <a:gd name="T27" fmla="*/ 0 h 1168"/>
                      <a:gd name="T28" fmla="*/ 0 w 1524"/>
                      <a:gd name="T29" fmla="*/ 0 h 1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4"/>
                      <a:gd name="T46" fmla="*/ 0 h 1168"/>
                      <a:gd name="T47" fmla="*/ 1524 w 1524"/>
                      <a:gd name="T48" fmla="*/ 1168 h 1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4" h="1168">
                        <a:moveTo>
                          <a:pt x="461" y="222"/>
                        </a:moveTo>
                        <a:cubicBezTo>
                          <a:pt x="393" y="267"/>
                          <a:pt x="264" y="124"/>
                          <a:pt x="189" y="177"/>
                        </a:cubicBezTo>
                        <a:cubicBezTo>
                          <a:pt x="114" y="230"/>
                          <a:pt x="0" y="427"/>
                          <a:pt x="7" y="540"/>
                        </a:cubicBezTo>
                        <a:cubicBezTo>
                          <a:pt x="14" y="653"/>
                          <a:pt x="186" y="771"/>
                          <a:pt x="234" y="857"/>
                        </a:cubicBezTo>
                        <a:cubicBezTo>
                          <a:pt x="282" y="943"/>
                          <a:pt x="252" y="1010"/>
                          <a:pt x="295" y="1054"/>
                        </a:cubicBezTo>
                        <a:cubicBezTo>
                          <a:pt x="338" y="1098"/>
                          <a:pt x="435" y="1168"/>
                          <a:pt x="493" y="1120"/>
                        </a:cubicBezTo>
                        <a:cubicBezTo>
                          <a:pt x="551" y="1072"/>
                          <a:pt x="587" y="817"/>
                          <a:pt x="642" y="766"/>
                        </a:cubicBezTo>
                        <a:cubicBezTo>
                          <a:pt x="697" y="715"/>
                          <a:pt x="758" y="794"/>
                          <a:pt x="824" y="812"/>
                        </a:cubicBezTo>
                        <a:cubicBezTo>
                          <a:pt x="890" y="830"/>
                          <a:pt x="971" y="833"/>
                          <a:pt x="1036" y="873"/>
                        </a:cubicBezTo>
                        <a:cubicBezTo>
                          <a:pt x="1101" y="913"/>
                          <a:pt x="1137" y="1092"/>
                          <a:pt x="1217" y="1054"/>
                        </a:cubicBezTo>
                        <a:cubicBezTo>
                          <a:pt x="1297" y="1016"/>
                          <a:pt x="1502" y="772"/>
                          <a:pt x="1513" y="643"/>
                        </a:cubicBezTo>
                        <a:cubicBezTo>
                          <a:pt x="1524" y="514"/>
                          <a:pt x="1368" y="381"/>
                          <a:pt x="1283" y="281"/>
                        </a:cubicBezTo>
                        <a:cubicBezTo>
                          <a:pt x="1198" y="181"/>
                          <a:pt x="1112" y="82"/>
                          <a:pt x="1005" y="41"/>
                        </a:cubicBezTo>
                        <a:cubicBezTo>
                          <a:pt x="898" y="0"/>
                          <a:pt x="732" y="4"/>
                          <a:pt x="641" y="34"/>
                        </a:cubicBezTo>
                        <a:cubicBezTo>
                          <a:pt x="550" y="64"/>
                          <a:pt x="498" y="183"/>
                          <a:pt x="461" y="222"/>
                        </a:cubicBezTo>
                        <a:close/>
                      </a:path>
                    </a:pathLst>
                  </a:custGeom>
                  <a:solidFill>
                    <a:srgbClr val="33CC33"/>
                  </a:solidFill>
                  <a:ln w="9525">
                    <a:solidFill>
                      <a:schemeClr val="tx1"/>
                    </a:solidFill>
                    <a:round/>
                    <a:headEnd/>
                    <a:tailEnd/>
                  </a:ln>
                </p:spPr>
                <p:txBody>
                  <a:bodyPr>
                    <a:prstTxWarp prst="textNoShape">
                      <a:avLst/>
                    </a:prstTxWarp>
                  </a:bodyPr>
                  <a:lstStyle/>
                  <a:p>
                    <a:endParaRPr lang="en-AU"/>
                  </a:p>
                </p:txBody>
              </p:sp>
              <p:sp>
                <p:nvSpPr>
                  <p:cNvPr id="80928" name="Freeform 16"/>
                  <p:cNvSpPr>
                    <a:spLocks/>
                  </p:cNvSpPr>
                  <p:nvPr/>
                </p:nvSpPr>
                <p:spPr bwMode="auto">
                  <a:xfrm>
                    <a:off x="2355" y="243"/>
                    <a:ext cx="173" cy="405"/>
                  </a:xfrm>
                  <a:custGeom>
                    <a:avLst/>
                    <a:gdLst>
                      <a:gd name="T0" fmla="*/ 0 w 829"/>
                      <a:gd name="T1" fmla="*/ 0 h 1743"/>
                      <a:gd name="T2" fmla="*/ 0 w 829"/>
                      <a:gd name="T3" fmla="*/ 0 h 1743"/>
                      <a:gd name="T4" fmla="*/ 0 w 829"/>
                      <a:gd name="T5" fmla="*/ 0 h 1743"/>
                      <a:gd name="T6" fmla="*/ 0 w 829"/>
                      <a:gd name="T7" fmla="*/ 0 h 1743"/>
                      <a:gd name="T8" fmla="*/ 0 w 829"/>
                      <a:gd name="T9" fmla="*/ 0 h 1743"/>
                      <a:gd name="T10" fmla="*/ 0 w 829"/>
                      <a:gd name="T11" fmla="*/ 0 h 1743"/>
                      <a:gd name="T12" fmla="*/ 0 w 829"/>
                      <a:gd name="T13" fmla="*/ 0 h 1743"/>
                      <a:gd name="T14" fmla="*/ 0 w 829"/>
                      <a:gd name="T15" fmla="*/ 0 h 1743"/>
                      <a:gd name="T16" fmla="*/ 0 w 829"/>
                      <a:gd name="T17" fmla="*/ 0 h 1743"/>
                      <a:gd name="T18" fmla="*/ 0 w 829"/>
                      <a:gd name="T19" fmla="*/ 0 h 1743"/>
                      <a:gd name="T20" fmla="*/ 0 w 829"/>
                      <a:gd name="T21" fmla="*/ 0 h 1743"/>
                      <a:gd name="T22" fmla="*/ 0 w 829"/>
                      <a:gd name="T23" fmla="*/ 0 h 1743"/>
                      <a:gd name="T24" fmla="*/ 0 w 829"/>
                      <a:gd name="T25" fmla="*/ 0 h 1743"/>
                      <a:gd name="T26" fmla="*/ 0 w 829"/>
                      <a:gd name="T27" fmla="*/ 0 h 1743"/>
                      <a:gd name="T28" fmla="*/ 0 w 829"/>
                      <a:gd name="T29" fmla="*/ 0 h 1743"/>
                      <a:gd name="T30" fmla="*/ 0 w 829"/>
                      <a:gd name="T31" fmla="*/ 0 h 1743"/>
                      <a:gd name="T32" fmla="*/ 0 w 829"/>
                      <a:gd name="T33" fmla="*/ 0 h 1743"/>
                      <a:gd name="T34" fmla="*/ 0 w 829"/>
                      <a:gd name="T35" fmla="*/ 0 h 17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9"/>
                      <a:gd name="T55" fmla="*/ 0 h 1743"/>
                      <a:gd name="T56" fmla="*/ 829 w 829"/>
                      <a:gd name="T57" fmla="*/ 1743 h 17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9" h="1743">
                        <a:moveTo>
                          <a:pt x="715" y="377"/>
                        </a:moveTo>
                        <a:cubicBezTo>
                          <a:pt x="678" y="433"/>
                          <a:pt x="631" y="514"/>
                          <a:pt x="599" y="665"/>
                        </a:cubicBezTo>
                        <a:cubicBezTo>
                          <a:pt x="567" y="816"/>
                          <a:pt x="528" y="1116"/>
                          <a:pt x="525" y="1282"/>
                        </a:cubicBezTo>
                        <a:cubicBezTo>
                          <a:pt x="522" y="1448"/>
                          <a:pt x="606" y="1590"/>
                          <a:pt x="583" y="1661"/>
                        </a:cubicBezTo>
                        <a:cubicBezTo>
                          <a:pt x="560" y="1732"/>
                          <a:pt x="413" y="1743"/>
                          <a:pt x="386" y="1710"/>
                        </a:cubicBezTo>
                        <a:cubicBezTo>
                          <a:pt x="359" y="1677"/>
                          <a:pt x="415" y="1553"/>
                          <a:pt x="418" y="1463"/>
                        </a:cubicBezTo>
                        <a:cubicBezTo>
                          <a:pt x="421" y="1373"/>
                          <a:pt x="394" y="1287"/>
                          <a:pt x="402" y="1167"/>
                        </a:cubicBezTo>
                        <a:cubicBezTo>
                          <a:pt x="410" y="1047"/>
                          <a:pt x="522" y="875"/>
                          <a:pt x="465" y="744"/>
                        </a:cubicBezTo>
                        <a:cubicBezTo>
                          <a:pt x="408" y="613"/>
                          <a:pt x="114" y="446"/>
                          <a:pt x="57" y="381"/>
                        </a:cubicBezTo>
                        <a:cubicBezTo>
                          <a:pt x="0" y="316"/>
                          <a:pt x="69" y="329"/>
                          <a:pt x="122" y="352"/>
                        </a:cubicBezTo>
                        <a:cubicBezTo>
                          <a:pt x="175" y="375"/>
                          <a:pt x="338" y="566"/>
                          <a:pt x="375" y="517"/>
                        </a:cubicBezTo>
                        <a:cubicBezTo>
                          <a:pt x="412" y="468"/>
                          <a:pt x="337" y="112"/>
                          <a:pt x="344" y="56"/>
                        </a:cubicBezTo>
                        <a:cubicBezTo>
                          <a:pt x="351" y="0"/>
                          <a:pt x="390" y="87"/>
                          <a:pt x="418" y="179"/>
                        </a:cubicBezTo>
                        <a:cubicBezTo>
                          <a:pt x="446" y="271"/>
                          <a:pt x="464" y="593"/>
                          <a:pt x="511" y="608"/>
                        </a:cubicBezTo>
                        <a:cubicBezTo>
                          <a:pt x="558" y="623"/>
                          <a:pt x="657" y="328"/>
                          <a:pt x="698" y="270"/>
                        </a:cubicBezTo>
                        <a:cubicBezTo>
                          <a:pt x="739" y="212"/>
                          <a:pt x="735" y="252"/>
                          <a:pt x="756" y="262"/>
                        </a:cubicBezTo>
                        <a:cubicBezTo>
                          <a:pt x="777" y="272"/>
                          <a:pt x="829" y="309"/>
                          <a:pt x="822" y="328"/>
                        </a:cubicBezTo>
                        <a:cubicBezTo>
                          <a:pt x="815" y="347"/>
                          <a:pt x="752" y="321"/>
                          <a:pt x="715" y="377"/>
                        </a:cubicBezTo>
                        <a:close/>
                      </a:path>
                    </a:pathLst>
                  </a:custGeom>
                  <a:solidFill>
                    <a:srgbClr val="CC9900"/>
                  </a:solidFill>
                  <a:ln w="9525">
                    <a:solidFill>
                      <a:schemeClr val="tx1"/>
                    </a:solidFill>
                    <a:round/>
                    <a:headEnd/>
                    <a:tailEnd/>
                  </a:ln>
                </p:spPr>
                <p:txBody>
                  <a:bodyPr>
                    <a:prstTxWarp prst="textNoShape">
                      <a:avLst/>
                    </a:prstTxWarp>
                  </a:bodyPr>
                  <a:lstStyle/>
                  <a:p>
                    <a:endParaRPr lang="en-AU"/>
                  </a:p>
                </p:txBody>
              </p:sp>
            </p:grpSp>
            <p:grpSp>
              <p:nvGrpSpPr>
                <p:cNvPr id="80918" name="Group 17"/>
                <p:cNvGrpSpPr>
                  <a:grpSpLocks/>
                </p:cNvGrpSpPr>
                <p:nvPr/>
              </p:nvGrpSpPr>
              <p:grpSpPr bwMode="auto">
                <a:xfrm>
                  <a:off x="5035" y="1033"/>
                  <a:ext cx="363" cy="483"/>
                  <a:chOff x="2540" y="262"/>
                  <a:chExt cx="363" cy="483"/>
                </a:xfrm>
              </p:grpSpPr>
              <p:sp>
                <p:nvSpPr>
                  <p:cNvPr id="80925" name="Freeform 18"/>
                  <p:cNvSpPr>
                    <a:spLocks/>
                  </p:cNvSpPr>
                  <p:nvPr/>
                </p:nvSpPr>
                <p:spPr bwMode="auto">
                  <a:xfrm flipH="1">
                    <a:off x="2540" y="262"/>
                    <a:ext cx="363" cy="271"/>
                  </a:xfrm>
                  <a:custGeom>
                    <a:avLst/>
                    <a:gdLst>
                      <a:gd name="T0" fmla="*/ 0 w 1524"/>
                      <a:gd name="T1" fmla="*/ 0 h 1168"/>
                      <a:gd name="T2" fmla="*/ 0 w 1524"/>
                      <a:gd name="T3" fmla="*/ 0 h 1168"/>
                      <a:gd name="T4" fmla="*/ 0 w 1524"/>
                      <a:gd name="T5" fmla="*/ 0 h 1168"/>
                      <a:gd name="T6" fmla="*/ 0 w 1524"/>
                      <a:gd name="T7" fmla="*/ 0 h 1168"/>
                      <a:gd name="T8" fmla="*/ 0 w 1524"/>
                      <a:gd name="T9" fmla="*/ 0 h 1168"/>
                      <a:gd name="T10" fmla="*/ 0 w 1524"/>
                      <a:gd name="T11" fmla="*/ 0 h 1168"/>
                      <a:gd name="T12" fmla="*/ 0 w 1524"/>
                      <a:gd name="T13" fmla="*/ 0 h 1168"/>
                      <a:gd name="T14" fmla="*/ 0 w 1524"/>
                      <a:gd name="T15" fmla="*/ 0 h 1168"/>
                      <a:gd name="T16" fmla="*/ 0 w 1524"/>
                      <a:gd name="T17" fmla="*/ 0 h 1168"/>
                      <a:gd name="T18" fmla="*/ 0 w 1524"/>
                      <a:gd name="T19" fmla="*/ 0 h 1168"/>
                      <a:gd name="T20" fmla="*/ 0 w 1524"/>
                      <a:gd name="T21" fmla="*/ 0 h 1168"/>
                      <a:gd name="T22" fmla="*/ 0 w 1524"/>
                      <a:gd name="T23" fmla="*/ 0 h 1168"/>
                      <a:gd name="T24" fmla="*/ 0 w 1524"/>
                      <a:gd name="T25" fmla="*/ 0 h 1168"/>
                      <a:gd name="T26" fmla="*/ 0 w 1524"/>
                      <a:gd name="T27" fmla="*/ 0 h 1168"/>
                      <a:gd name="T28" fmla="*/ 0 w 1524"/>
                      <a:gd name="T29" fmla="*/ 0 h 1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4"/>
                      <a:gd name="T46" fmla="*/ 0 h 1168"/>
                      <a:gd name="T47" fmla="*/ 1524 w 1524"/>
                      <a:gd name="T48" fmla="*/ 1168 h 1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4" h="1168">
                        <a:moveTo>
                          <a:pt x="461" y="222"/>
                        </a:moveTo>
                        <a:cubicBezTo>
                          <a:pt x="393" y="267"/>
                          <a:pt x="264" y="124"/>
                          <a:pt x="189" y="177"/>
                        </a:cubicBezTo>
                        <a:cubicBezTo>
                          <a:pt x="114" y="230"/>
                          <a:pt x="0" y="427"/>
                          <a:pt x="7" y="540"/>
                        </a:cubicBezTo>
                        <a:cubicBezTo>
                          <a:pt x="14" y="653"/>
                          <a:pt x="186" y="771"/>
                          <a:pt x="234" y="857"/>
                        </a:cubicBezTo>
                        <a:cubicBezTo>
                          <a:pt x="282" y="943"/>
                          <a:pt x="252" y="1010"/>
                          <a:pt x="295" y="1054"/>
                        </a:cubicBezTo>
                        <a:cubicBezTo>
                          <a:pt x="338" y="1098"/>
                          <a:pt x="435" y="1168"/>
                          <a:pt x="493" y="1120"/>
                        </a:cubicBezTo>
                        <a:cubicBezTo>
                          <a:pt x="551" y="1072"/>
                          <a:pt x="587" y="817"/>
                          <a:pt x="642" y="766"/>
                        </a:cubicBezTo>
                        <a:cubicBezTo>
                          <a:pt x="697" y="715"/>
                          <a:pt x="758" y="794"/>
                          <a:pt x="824" y="812"/>
                        </a:cubicBezTo>
                        <a:cubicBezTo>
                          <a:pt x="890" y="830"/>
                          <a:pt x="971" y="833"/>
                          <a:pt x="1036" y="873"/>
                        </a:cubicBezTo>
                        <a:cubicBezTo>
                          <a:pt x="1101" y="913"/>
                          <a:pt x="1137" y="1092"/>
                          <a:pt x="1217" y="1054"/>
                        </a:cubicBezTo>
                        <a:cubicBezTo>
                          <a:pt x="1297" y="1016"/>
                          <a:pt x="1502" y="772"/>
                          <a:pt x="1513" y="643"/>
                        </a:cubicBezTo>
                        <a:cubicBezTo>
                          <a:pt x="1524" y="514"/>
                          <a:pt x="1368" y="381"/>
                          <a:pt x="1283" y="281"/>
                        </a:cubicBezTo>
                        <a:cubicBezTo>
                          <a:pt x="1198" y="181"/>
                          <a:pt x="1112" y="82"/>
                          <a:pt x="1005" y="41"/>
                        </a:cubicBezTo>
                        <a:cubicBezTo>
                          <a:pt x="898" y="0"/>
                          <a:pt x="732" y="4"/>
                          <a:pt x="641" y="34"/>
                        </a:cubicBezTo>
                        <a:cubicBezTo>
                          <a:pt x="550" y="64"/>
                          <a:pt x="498" y="183"/>
                          <a:pt x="461" y="222"/>
                        </a:cubicBezTo>
                        <a:close/>
                      </a:path>
                    </a:pathLst>
                  </a:custGeom>
                  <a:solidFill>
                    <a:srgbClr val="33CC33"/>
                  </a:solidFill>
                  <a:ln w="9525">
                    <a:solidFill>
                      <a:schemeClr val="tx1"/>
                    </a:solidFill>
                    <a:round/>
                    <a:headEnd/>
                    <a:tailEnd/>
                  </a:ln>
                </p:spPr>
                <p:txBody>
                  <a:bodyPr>
                    <a:prstTxWarp prst="textNoShape">
                      <a:avLst/>
                    </a:prstTxWarp>
                  </a:bodyPr>
                  <a:lstStyle/>
                  <a:p>
                    <a:endParaRPr lang="en-AU"/>
                  </a:p>
                </p:txBody>
              </p:sp>
              <p:sp>
                <p:nvSpPr>
                  <p:cNvPr id="80926" name="Freeform 19"/>
                  <p:cNvSpPr>
                    <a:spLocks/>
                  </p:cNvSpPr>
                  <p:nvPr/>
                </p:nvSpPr>
                <p:spPr bwMode="auto">
                  <a:xfrm flipH="1">
                    <a:off x="2631" y="341"/>
                    <a:ext cx="198" cy="404"/>
                  </a:xfrm>
                  <a:custGeom>
                    <a:avLst/>
                    <a:gdLst>
                      <a:gd name="T0" fmla="*/ 0 w 829"/>
                      <a:gd name="T1" fmla="*/ 0 h 1743"/>
                      <a:gd name="T2" fmla="*/ 0 w 829"/>
                      <a:gd name="T3" fmla="*/ 0 h 1743"/>
                      <a:gd name="T4" fmla="*/ 0 w 829"/>
                      <a:gd name="T5" fmla="*/ 0 h 1743"/>
                      <a:gd name="T6" fmla="*/ 0 w 829"/>
                      <a:gd name="T7" fmla="*/ 0 h 1743"/>
                      <a:gd name="T8" fmla="*/ 0 w 829"/>
                      <a:gd name="T9" fmla="*/ 0 h 1743"/>
                      <a:gd name="T10" fmla="*/ 0 w 829"/>
                      <a:gd name="T11" fmla="*/ 0 h 1743"/>
                      <a:gd name="T12" fmla="*/ 0 w 829"/>
                      <a:gd name="T13" fmla="*/ 0 h 1743"/>
                      <a:gd name="T14" fmla="*/ 0 w 829"/>
                      <a:gd name="T15" fmla="*/ 0 h 1743"/>
                      <a:gd name="T16" fmla="*/ 0 w 829"/>
                      <a:gd name="T17" fmla="*/ 0 h 1743"/>
                      <a:gd name="T18" fmla="*/ 0 w 829"/>
                      <a:gd name="T19" fmla="*/ 0 h 1743"/>
                      <a:gd name="T20" fmla="*/ 0 w 829"/>
                      <a:gd name="T21" fmla="*/ 0 h 1743"/>
                      <a:gd name="T22" fmla="*/ 0 w 829"/>
                      <a:gd name="T23" fmla="*/ 0 h 1743"/>
                      <a:gd name="T24" fmla="*/ 0 w 829"/>
                      <a:gd name="T25" fmla="*/ 0 h 1743"/>
                      <a:gd name="T26" fmla="*/ 0 w 829"/>
                      <a:gd name="T27" fmla="*/ 0 h 1743"/>
                      <a:gd name="T28" fmla="*/ 0 w 829"/>
                      <a:gd name="T29" fmla="*/ 0 h 1743"/>
                      <a:gd name="T30" fmla="*/ 0 w 829"/>
                      <a:gd name="T31" fmla="*/ 0 h 1743"/>
                      <a:gd name="T32" fmla="*/ 0 w 829"/>
                      <a:gd name="T33" fmla="*/ 0 h 1743"/>
                      <a:gd name="T34" fmla="*/ 0 w 829"/>
                      <a:gd name="T35" fmla="*/ 0 h 17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9"/>
                      <a:gd name="T55" fmla="*/ 0 h 1743"/>
                      <a:gd name="T56" fmla="*/ 829 w 829"/>
                      <a:gd name="T57" fmla="*/ 1743 h 17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9" h="1743">
                        <a:moveTo>
                          <a:pt x="715" y="377"/>
                        </a:moveTo>
                        <a:cubicBezTo>
                          <a:pt x="678" y="433"/>
                          <a:pt x="631" y="514"/>
                          <a:pt x="599" y="665"/>
                        </a:cubicBezTo>
                        <a:cubicBezTo>
                          <a:pt x="567" y="816"/>
                          <a:pt x="528" y="1116"/>
                          <a:pt x="525" y="1282"/>
                        </a:cubicBezTo>
                        <a:cubicBezTo>
                          <a:pt x="522" y="1448"/>
                          <a:pt x="606" y="1590"/>
                          <a:pt x="583" y="1661"/>
                        </a:cubicBezTo>
                        <a:cubicBezTo>
                          <a:pt x="560" y="1732"/>
                          <a:pt x="413" y="1743"/>
                          <a:pt x="386" y="1710"/>
                        </a:cubicBezTo>
                        <a:cubicBezTo>
                          <a:pt x="359" y="1677"/>
                          <a:pt x="415" y="1553"/>
                          <a:pt x="418" y="1463"/>
                        </a:cubicBezTo>
                        <a:cubicBezTo>
                          <a:pt x="421" y="1373"/>
                          <a:pt x="394" y="1287"/>
                          <a:pt x="402" y="1167"/>
                        </a:cubicBezTo>
                        <a:cubicBezTo>
                          <a:pt x="410" y="1047"/>
                          <a:pt x="522" y="875"/>
                          <a:pt x="465" y="744"/>
                        </a:cubicBezTo>
                        <a:cubicBezTo>
                          <a:pt x="408" y="613"/>
                          <a:pt x="114" y="446"/>
                          <a:pt x="57" y="381"/>
                        </a:cubicBezTo>
                        <a:cubicBezTo>
                          <a:pt x="0" y="316"/>
                          <a:pt x="69" y="329"/>
                          <a:pt x="122" y="352"/>
                        </a:cubicBezTo>
                        <a:cubicBezTo>
                          <a:pt x="175" y="375"/>
                          <a:pt x="338" y="566"/>
                          <a:pt x="375" y="517"/>
                        </a:cubicBezTo>
                        <a:cubicBezTo>
                          <a:pt x="412" y="468"/>
                          <a:pt x="337" y="112"/>
                          <a:pt x="344" y="56"/>
                        </a:cubicBezTo>
                        <a:cubicBezTo>
                          <a:pt x="351" y="0"/>
                          <a:pt x="390" y="87"/>
                          <a:pt x="418" y="179"/>
                        </a:cubicBezTo>
                        <a:cubicBezTo>
                          <a:pt x="446" y="271"/>
                          <a:pt x="464" y="593"/>
                          <a:pt x="511" y="608"/>
                        </a:cubicBezTo>
                        <a:cubicBezTo>
                          <a:pt x="558" y="623"/>
                          <a:pt x="657" y="328"/>
                          <a:pt x="698" y="270"/>
                        </a:cubicBezTo>
                        <a:cubicBezTo>
                          <a:pt x="739" y="212"/>
                          <a:pt x="735" y="252"/>
                          <a:pt x="756" y="262"/>
                        </a:cubicBezTo>
                        <a:cubicBezTo>
                          <a:pt x="777" y="272"/>
                          <a:pt x="829" y="309"/>
                          <a:pt x="822" y="328"/>
                        </a:cubicBezTo>
                        <a:cubicBezTo>
                          <a:pt x="815" y="347"/>
                          <a:pt x="752" y="321"/>
                          <a:pt x="715" y="377"/>
                        </a:cubicBezTo>
                        <a:close/>
                      </a:path>
                    </a:pathLst>
                  </a:custGeom>
                  <a:solidFill>
                    <a:srgbClr val="CC9900"/>
                  </a:solidFill>
                  <a:ln w="9525">
                    <a:solidFill>
                      <a:schemeClr val="tx1"/>
                    </a:solidFill>
                    <a:round/>
                    <a:headEnd/>
                    <a:tailEnd/>
                  </a:ln>
                </p:spPr>
                <p:txBody>
                  <a:bodyPr>
                    <a:prstTxWarp prst="textNoShape">
                      <a:avLst/>
                    </a:prstTxWarp>
                  </a:bodyPr>
                  <a:lstStyle/>
                  <a:p>
                    <a:endParaRPr lang="en-AU"/>
                  </a:p>
                </p:txBody>
              </p:sp>
            </p:grpSp>
            <p:grpSp>
              <p:nvGrpSpPr>
                <p:cNvPr id="80919" name="Group 20"/>
                <p:cNvGrpSpPr>
                  <a:grpSpLocks/>
                </p:cNvGrpSpPr>
                <p:nvPr/>
              </p:nvGrpSpPr>
              <p:grpSpPr bwMode="auto">
                <a:xfrm>
                  <a:off x="5216" y="1178"/>
                  <a:ext cx="227" cy="338"/>
                  <a:chOff x="2721" y="407"/>
                  <a:chExt cx="227" cy="338"/>
                </a:xfrm>
              </p:grpSpPr>
              <p:sp>
                <p:nvSpPr>
                  <p:cNvPr id="80923" name="Freeform 21"/>
                  <p:cNvSpPr>
                    <a:spLocks/>
                  </p:cNvSpPr>
                  <p:nvPr/>
                </p:nvSpPr>
                <p:spPr bwMode="auto">
                  <a:xfrm flipH="1">
                    <a:off x="2721" y="407"/>
                    <a:ext cx="227" cy="190"/>
                  </a:xfrm>
                  <a:custGeom>
                    <a:avLst/>
                    <a:gdLst>
                      <a:gd name="T0" fmla="*/ 0 w 1524"/>
                      <a:gd name="T1" fmla="*/ 0 h 1168"/>
                      <a:gd name="T2" fmla="*/ 0 w 1524"/>
                      <a:gd name="T3" fmla="*/ 0 h 1168"/>
                      <a:gd name="T4" fmla="*/ 0 w 1524"/>
                      <a:gd name="T5" fmla="*/ 0 h 1168"/>
                      <a:gd name="T6" fmla="*/ 0 w 1524"/>
                      <a:gd name="T7" fmla="*/ 0 h 1168"/>
                      <a:gd name="T8" fmla="*/ 0 w 1524"/>
                      <a:gd name="T9" fmla="*/ 0 h 1168"/>
                      <a:gd name="T10" fmla="*/ 0 w 1524"/>
                      <a:gd name="T11" fmla="*/ 0 h 1168"/>
                      <a:gd name="T12" fmla="*/ 0 w 1524"/>
                      <a:gd name="T13" fmla="*/ 0 h 1168"/>
                      <a:gd name="T14" fmla="*/ 0 w 1524"/>
                      <a:gd name="T15" fmla="*/ 0 h 1168"/>
                      <a:gd name="T16" fmla="*/ 0 w 1524"/>
                      <a:gd name="T17" fmla="*/ 0 h 1168"/>
                      <a:gd name="T18" fmla="*/ 0 w 1524"/>
                      <a:gd name="T19" fmla="*/ 0 h 1168"/>
                      <a:gd name="T20" fmla="*/ 0 w 1524"/>
                      <a:gd name="T21" fmla="*/ 0 h 1168"/>
                      <a:gd name="T22" fmla="*/ 0 w 1524"/>
                      <a:gd name="T23" fmla="*/ 0 h 1168"/>
                      <a:gd name="T24" fmla="*/ 0 w 1524"/>
                      <a:gd name="T25" fmla="*/ 0 h 1168"/>
                      <a:gd name="T26" fmla="*/ 0 w 1524"/>
                      <a:gd name="T27" fmla="*/ 0 h 1168"/>
                      <a:gd name="T28" fmla="*/ 0 w 1524"/>
                      <a:gd name="T29" fmla="*/ 0 h 1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4"/>
                      <a:gd name="T46" fmla="*/ 0 h 1168"/>
                      <a:gd name="T47" fmla="*/ 1524 w 1524"/>
                      <a:gd name="T48" fmla="*/ 1168 h 1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4" h="1168">
                        <a:moveTo>
                          <a:pt x="461" y="222"/>
                        </a:moveTo>
                        <a:cubicBezTo>
                          <a:pt x="393" y="267"/>
                          <a:pt x="264" y="124"/>
                          <a:pt x="189" y="177"/>
                        </a:cubicBezTo>
                        <a:cubicBezTo>
                          <a:pt x="114" y="230"/>
                          <a:pt x="0" y="427"/>
                          <a:pt x="7" y="540"/>
                        </a:cubicBezTo>
                        <a:cubicBezTo>
                          <a:pt x="14" y="653"/>
                          <a:pt x="186" y="771"/>
                          <a:pt x="234" y="857"/>
                        </a:cubicBezTo>
                        <a:cubicBezTo>
                          <a:pt x="282" y="943"/>
                          <a:pt x="252" y="1010"/>
                          <a:pt x="295" y="1054"/>
                        </a:cubicBezTo>
                        <a:cubicBezTo>
                          <a:pt x="338" y="1098"/>
                          <a:pt x="435" y="1168"/>
                          <a:pt x="493" y="1120"/>
                        </a:cubicBezTo>
                        <a:cubicBezTo>
                          <a:pt x="551" y="1072"/>
                          <a:pt x="587" y="817"/>
                          <a:pt x="642" y="766"/>
                        </a:cubicBezTo>
                        <a:cubicBezTo>
                          <a:pt x="697" y="715"/>
                          <a:pt x="758" y="794"/>
                          <a:pt x="824" y="812"/>
                        </a:cubicBezTo>
                        <a:cubicBezTo>
                          <a:pt x="890" y="830"/>
                          <a:pt x="971" y="833"/>
                          <a:pt x="1036" y="873"/>
                        </a:cubicBezTo>
                        <a:cubicBezTo>
                          <a:pt x="1101" y="913"/>
                          <a:pt x="1137" y="1092"/>
                          <a:pt x="1217" y="1054"/>
                        </a:cubicBezTo>
                        <a:cubicBezTo>
                          <a:pt x="1297" y="1016"/>
                          <a:pt x="1502" y="772"/>
                          <a:pt x="1513" y="643"/>
                        </a:cubicBezTo>
                        <a:cubicBezTo>
                          <a:pt x="1524" y="514"/>
                          <a:pt x="1368" y="381"/>
                          <a:pt x="1283" y="281"/>
                        </a:cubicBezTo>
                        <a:cubicBezTo>
                          <a:pt x="1198" y="181"/>
                          <a:pt x="1112" y="82"/>
                          <a:pt x="1005" y="41"/>
                        </a:cubicBezTo>
                        <a:cubicBezTo>
                          <a:pt x="898" y="0"/>
                          <a:pt x="732" y="4"/>
                          <a:pt x="641" y="34"/>
                        </a:cubicBezTo>
                        <a:cubicBezTo>
                          <a:pt x="550" y="64"/>
                          <a:pt x="498" y="183"/>
                          <a:pt x="461" y="222"/>
                        </a:cubicBezTo>
                        <a:close/>
                      </a:path>
                    </a:pathLst>
                  </a:custGeom>
                  <a:solidFill>
                    <a:srgbClr val="009900"/>
                  </a:solidFill>
                  <a:ln w="9525">
                    <a:solidFill>
                      <a:schemeClr val="tx1"/>
                    </a:solidFill>
                    <a:round/>
                    <a:headEnd/>
                    <a:tailEnd/>
                  </a:ln>
                </p:spPr>
                <p:txBody>
                  <a:bodyPr>
                    <a:prstTxWarp prst="textNoShape">
                      <a:avLst/>
                    </a:prstTxWarp>
                  </a:bodyPr>
                  <a:lstStyle/>
                  <a:p>
                    <a:endParaRPr lang="en-AU"/>
                  </a:p>
                </p:txBody>
              </p:sp>
              <p:sp>
                <p:nvSpPr>
                  <p:cNvPr id="80924" name="Freeform 22"/>
                  <p:cNvSpPr>
                    <a:spLocks/>
                  </p:cNvSpPr>
                  <p:nvPr/>
                </p:nvSpPr>
                <p:spPr bwMode="auto">
                  <a:xfrm flipH="1">
                    <a:off x="2778" y="462"/>
                    <a:ext cx="124" cy="283"/>
                  </a:xfrm>
                  <a:custGeom>
                    <a:avLst/>
                    <a:gdLst>
                      <a:gd name="T0" fmla="*/ 0 w 829"/>
                      <a:gd name="T1" fmla="*/ 0 h 1743"/>
                      <a:gd name="T2" fmla="*/ 0 w 829"/>
                      <a:gd name="T3" fmla="*/ 0 h 1743"/>
                      <a:gd name="T4" fmla="*/ 0 w 829"/>
                      <a:gd name="T5" fmla="*/ 0 h 1743"/>
                      <a:gd name="T6" fmla="*/ 0 w 829"/>
                      <a:gd name="T7" fmla="*/ 0 h 1743"/>
                      <a:gd name="T8" fmla="*/ 0 w 829"/>
                      <a:gd name="T9" fmla="*/ 0 h 1743"/>
                      <a:gd name="T10" fmla="*/ 0 w 829"/>
                      <a:gd name="T11" fmla="*/ 0 h 1743"/>
                      <a:gd name="T12" fmla="*/ 0 w 829"/>
                      <a:gd name="T13" fmla="*/ 0 h 1743"/>
                      <a:gd name="T14" fmla="*/ 0 w 829"/>
                      <a:gd name="T15" fmla="*/ 0 h 1743"/>
                      <a:gd name="T16" fmla="*/ 0 w 829"/>
                      <a:gd name="T17" fmla="*/ 0 h 1743"/>
                      <a:gd name="T18" fmla="*/ 0 w 829"/>
                      <a:gd name="T19" fmla="*/ 0 h 1743"/>
                      <a:gd name="T20" fmla="*/ 0 w 829"/>
                      <a:gd name="T21" fmla="*/ 0 h 1743"/>
                      <a:gd name="T22" fmla="*/ 0 w 829"/>
                      <a:gd name="T23" fmla="*/ 0 h 1743"/>
                      <a:gd name="T24" fmla="*/ 0 w 829"/>
                      <a:gd name="T25" fmla="*/ 0 h 1743"/>
                      <a:gd name="T26" fmla="*/ 0 w 829"/>
                      <a:gd name="T27" fmla="*/ 0 h 1743"/>
                      <a:gd name="T28" fmla="*/ 0 w 829"/>
                      <a:gd name="T29" fmla="*/ 0 h 1743"/>
                      <a:gd name="T30" fmla="*/ 0 w 829"/>
                      <a:gd name="T31" fmla="*/ 0 h 1743"/>
                      <a:gd name="T32" fmla="*/ 0 w 829"/>
                      <a:gd name="T33" fmla="*/ 0 h 1743"/>
                      <a:gd name="T34" fmla="*/ 0 w 829"/>
                      <a:gd name="T35" fmla="*/ 0 h 17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9"/>
                      <a:gd name="T55" fmla="*/ 0 h 1743"/>
                      <a:gd name="T56" fmla="*/ 829 w 829"/>
                      <a:gd name="T57" fmla="*/ 1743 h 17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9" h="1743">
                        <a:moveTo>
                          <a:pt x="715" y="377"/>
                        </a:moveTo>
                        <a:cubicBezTo>
                          <a:pt x="678" y="433"/>
                          <a:pt x="631" y="514"/>
                          <a:pt x="599" y="665"/>
                        </a:cubicBezTo>
                        <a:cubicBezTo>
                          <a:pt x="567" y="816"/>
                          <a:pt x="528" y="1116"/>
                          <a:pt x="525" y="1282"/>
                        </a:cubicBezTo>
                        <a:cubicBezTo>
                          <a:pt x="522" y="1448"/>
                          <a:pt x="606" y="1590"/>
                          <a:pt x="583" y="1661"/>
                        </a:cubicBezTo>
                        <a:cubicBezTo>
                          <a:pt x="560" y="1732"/>
                          <a:pt x="413" y="1743"/>
                          <a:pt x="386" y="1710"/>
                        </a:cubicBezTo>
                        <a:cubicBezTo>
                          <a:pt x="359" y="1677"/>
                          <a:pt x="415" y="1553"/>
                          <a:pt x="418" y="1463"/>
                        </a:cubicBezTo>
                        <a:cubicBezTo>
                          <a:pt x="421" y="1373"/>
                          <a:pt x="394" y="1287"/>
                          <a:pt x="402" y="1167"/>
                        </a:cubicBezTo>
                        <a:cubicBezTo>
                          <a:pt x="410" y="1047"/>
                          <a:pt x="522" y="875"/>
                          <a:pt x="465" y="744"/>
                        </a:cubicBezTo>
                        <a:cubicBezTo>
                          <a:pt x="408" y="613"/>
                          <a:pt x="114" y="446"/>
                          <a:pt x="57" y="381"/>
                        </a:cubicBezTo>
                        <a:cubicBezTo>
                          <a:pt x="0" y="316"/>
                          <a:pt x="69" y="329"/>
                          <a:pt x="122" y="352"/>
                        </a:cubicBezTo>
                        <a:cubicBezTo>
                          <a:pt x="175" y="375"/>
                          <a:pt x="338" y="566"/>
                          <a:pt x="375" y="517"/>
                        </a:cubicBezTo>
                        <a:cubicBezTo>
                          <a:pt x="412" y="468"/>
                          <a:pt x="337" y="112"/>
                          <a:pt x="344" y="56"/>
                        </a:cubicBezTo>
                        <a:cubicBezTo>
                          <a:pt x="351" y="0"/>
                          <a:pt x="390" y="87"/>
                          <a:pt x="418" y="179"/>
                        </a:cubicBezTo>
                        <a:cubicBezTo>
                          <a:pt x="446" y="271"/>
                          <a:pt x="464" y="593"/>
                          <a:pt x="511" y="608"/>
                        </a:cubicBezTo>
                        <a:cubicBezTo>
                          <a:pt x="558" y="623"/>
                          <a:pt x="657" y="328"/>
                          <a:pt x="698" y="270"/>
                        </a:cubicBezTo>
                        <a:cubicBezTo>
                          <a:pt x="739" y="212"/>
                          <a:pt x="735" y="252"/>
                          <a:pt x="756" y="262"/>
                        </a:cubicBezTo>
                        <a:cubicBezTo>
                          <a:pt x="777" y="272"/>
                          <a:pt x="829" y="309"/>
                          <a:pt x="822" y="328"/>
                        </a:cubicBezTo>
                        <a:cubicBezTo>
                          <a:pt x="815" y="347"/>
                          <a:pt x="752" y="321"/>
                          <a:pt x="715" y="377"/>
                        </a:cubicBezTo>
                        <a:close/>
                      </a:path>
                    </a:pathLst>
                  </a:custGeom>
                  <a:solidFill>
                    <a:srgbClr val="CC9900"/>
                  </a:solidFill>
                  <a:ln w="9525">
                    <a:solidFill>
                      <a:schemeClr val="tx1"/>
                    </a:solidFill>
                    <a:round/>
                    <a:headEnd/>
                    <a:tailEnd/>
                  </a:ln>
                </p:spPr>
                <p:txBody>
                  <a:bodyPr>
                    <a:prstTxWarp prst="textNoShape">
                      <a:avLst/>
                    </a:prstTxWarp>
                  </a:bodyPr>
                  <a:lstStyle/>
                  <a:p>
                    <a:endParaRPr lang="en-AU"/>
                  </a:p>
                </p:txBody>
              </p:sp>
            </p:grpSp>
            <p:grpSp>
              <p:nvGrpSpPr>
                <p:cNvPr id="80920" name="Group 23"/>
                <p:cNvGrpSpPr>
                  <a:grpSpLocks/>
                </p:cNvGrpSpPr>
                <p:nvPr/>
              </p:nvGrpSpPr>
              <p:grpSpPr bwMode="auto">
                <a:xfrm>
                  <a:off x="4740" y="1227"/>
                  <a:ext cx="227" cy="338"/>
                  <a:chOff x="2245" y="456"/>
                  <a:chExt cx="227" cy="338"/>
                </a:xfrm>
              </p:grpSpPr>
              <p:sp>
                <p:nvSpPr>
                  <p:cNvPr id="80921" name="Freeform 24"/>
                  <p:cNvSpPr>
                    <a:spLocks/>
                  </p:cNvSpPr>
                  <p:nvPr/>
                </p:nvSpPr>
                <p:spPr bwMode="auto">
                  <a:xfrm flipH="1">
                    <a:off x="2245" y="456"/>
                    <a:ext cx="227" cy="190"/>
                  </a:xfrm>
                  <a:custGeom>
                    <a:avLst/>
                    <a:gdLst>
                      <a:gd name="T0" fmla="*/ 0 w 1524"/>
                      <a:gd name="T1" fmla="*/ 0 h 1168"/>
                      <a:gd name="T2" fmla="*/ 0 w 1524"/>
                      <a:gd name="T3" fmla="*/ 0 h 1168"/>
                      <a:gd name="T4" fmla="*/ 0 w 1524"/>
                      <a:gd name="T5" fmla="*/ 0 h 1168"/>
                      <a:gd name="T6" fmla="*/ 0 w 1524"/>
                      <a:gd name="T7" fmla="*/ 0 h 1168"/>
                      <a:gd name="T8" fmla="*/ 0 w 1524"/>
                      <a:gd name="T9" fmla="*/ 0 h 1168"/>
                      <a:gd name="T10" fmla="*/ 0 w 1524"/>
                      <a:gd name="T11" fmla="*/ 0 h 1168"/>
                      <a:gd name="T12" fmla="*/ 0 w 1524"/>
                      <a:gd name="T13" fmla="*/ 0 h 1168"/>
                      <a:gd name="T14" fmla="*/ 0 w 1524"/>
                      <a:gd name="T15" fmla="*/ 0 h 1168"/>
                      <a:gd name="T16" fmla="*/ 0 w 1524"/>
                      <a:gd name="T17" fmla="*/ 0 h 1168"/>
                      <a:gd name="T18" fmla="*/ 0 w 1524"/>
                      <a:gd name="T19" fmla="*/ 0 h 1168"/>
                      <a:gd name="T20" fmla="*/ 0 w 1524"/>
                      <a:gd name="T21" fmla="*/ 0 h 1168"/>
                      <a:gd name="T22" fmla="*/ 0 w 1524"/>
                      <a:gd name="T23" fmla="*/ 0 h 1168"/>
                      <a:gd name="T24" fmla="*/ 0 w 1524"/>
                      <a:gd name="T25" fmla="*/ 0 h 1168"/>
                      <a:gd name="T26" fmla="*/ 0 w 1524"/>
                      <a:gd name="T27" fmla="*/ 0 h 1168"/>
                      <a:gd name="T28" fmla="*/ 0 w 1524"/>
                      <a:gd name="T29" fmla="*/ 0 h 1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4"/>
                      <a:gd name="T46" fmla="*/ 0 h 1168"/>
                      <a:gd name="T47" fmla="*/ 1524 w 1524"/>
                      <a:gd name="T48" fmla="*/ 1168 h 1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4" h="1168">
                        <a:moveTo>
                          <a:pt x="461" y="222"/>
                        </a:moveTo>
                        <a:cubicBezTo>
                          <a:pt x="393" y="267"/>
                          <a:pt x="264" y="124"/>
                          <a:pt x="189" y="177"/>
                        </a:cubicBezTo>
                        <a:cubicBezTo>
                          <a:pt x="114" y="230"/>
                          <a:pt x="0" y="427"/>
                          <a:pt x="7" y="540"/>
                        </a:cubicBezTo>
                        <a:cubicBezTo>
                          <a:pt x="14" y="653"/>
                          <a:pt x="186" y="771"/>
                          <a:pt x="234" y="857"/>
                        </a:cubicBezTo>
                        <a:cubicBezTo>
                          <a:pt x="282" y="943"/>
                          <a:pt x="252" y="1010"/>
                          <a:pt x="295" y="1054"/>
                        </a:cubicBezTo>
                        <a:cubicBezTo>
                          <a:pt x="338" y="1098"/>
                          <a:pt x="435" y="1168"/>
                          <a:pt x="493" y="1120"/>
                        </a:cubicBezTo>
                        <a:cubicBezTo>
                          <a:pt x="551" y="1072"/>
                          <a:pt x="587" y="817"/>
                          <a:pt x="642" y="766"/>
                        </a:cubicBezTo>
                        <a:cubicBezTo>
                          <a:pt x="697" y="715"/>
                          <a:pt x="758" y="794"/>
                          <a:pt x="824" y="812"/>
                        </a:cubicBezTo>
                        <a:cubicBezTo>
                          <a:pt x="890" y="830"/>
                          <a:pt x="971" y="833"/>
                          <a:pt x="1036" y="873"/>
                        </a:cubicBezTo>
                        <a:cubicBezTo>
                          <a:pt x="1101" y="913"/>
                          <a:pt x="1137" y="1092"/>
                          <a:pt x="1217" y="1054"/>
                        </a:cubicBezTo>
                        <a:cubicBezTo>
                          <a:pt x="1297" y="1016"/>
                          <a:pt x="1502" y="772"/>
                          <a:pt x="1513" y="643"/>
                        </a:cubicBezTo>
                        <a:cubicBezTo>
                          <a:pt x="1524" y="514"/>
                          <a:pt x="1368" y="381"/>
                          <a:pt x="1283" y="281"/>
                        </a:cubicBezTo>
                        <a:cubicBezTo>
                          <a:pt x="1198" y="181"/>
                          <a:pt x="1112" y="82"/>
                          <a:pt x="1005" y="41"/>
                        </a:cubicBezTo>
                        <a:cubicBezTo>
                          <a:pt x="898" y="0"/>
                          <a:pt x="732" y="4"/>
                          <a:pt x="641" y="34"/>
                        </a:cubicBezTo>
                        <a:cubicBezTo>
                          <a:pt x="550" y="64"/>
                          <a:pt x="498" y="183"/>
                          <a:pt x="461" y="222"/>
                        </a:cubicBezTo>
                        <a:close/>
                      </a:path>
                    </a:pathLst>
                  </a:custGeom>
                  <a:solidFill>
                    <a:srgbClr val="009900"/>
                  </a:solidFill>
                  <a:ln w="9525">
                    <a:solidFill>
                      <a:schemeClr val="tx1"/>
                    </a:solidFill>
                    <a:round/>
                    <a:headEnd/>
                    <a:tailEnd/>
                  </a:ln>
                </p:spPr>
                <p:txBody>
                  <a:bodyPr>
                    <a:prstTxWarp prst="textNoShape">
                      <a:avLst/>
                    </a:prstTxWarp>
                  </a:bodyPr>
                  <a:lstStyle/>
                  <a:p>
                    <a:endParaRPr lang="en-AU"/>
                  </a:p>
                </p:txBody>
              </p:sp>
              <p:sp>
                <p:nvSpPr>
                  <p:cNvPr id="80922" name="Freeform 25"/>
                  <p:cNvSpPr>
                    <a:spLocks/>
                  </p:cNvSpPr>
                  <p:nvPr/>
                </p:nvSpPr>
                <p:spPr bwMode="auto">
                  <a:xfrm flipH="1">
                    <a:off x="2302" y="511"/>
                    <a:ext cx="124" cy="283"/>
                  </a:xfrm>
                  <a:custGeom>
                    <a:avLst/>
                    <a:gdLst>
                      <a:gd name="T0" fmla="*/ 0 w 829"/>
                      <a:gd name="T1" fmla="*/ 0 h 1743"/>
                      <a:gd name="T2" fmla="*/ 0 w 829"/>
                      <a:gd name="T3" fmla="*/ 0 h 1743"/>
                      <a:gd name="T4" fmla="*/ 0 w 829"/>
                      <a:gd name="T5" fmla="*/ 0 h 1743"/>
                      <a:gd name="T6" fmla="*/ 0 w 829"/>
                      <a:gd name="T7" fmla="*/ 0 h 1743"/>
                      <a:gd name="T8" fmla="*/ 0 w 829"/>
                      <a:gd name="T9" fmla="*/ 0 h 1743"/>
                      <a:gd name="T10" fmla="*/ 0 w 829"/>
                      <a:gd name="T11" fmla="*/ 0 h 1743"/>
                      <a:gd name="T12" fmla="*/ 0 w 829"/>
                      <a:gd name="T13" fmla="*/ 0 h 1743"/>
                      <a:gd name="T14" fmla="*/ 0 w 829"/>
                      <a:gd name="T15" fmla="*/ 0 h 1743"/>
                      <a:gd name="T16" fmla="*/ 0 w 829"/>
                      <a:gd name="T17" fmla="*/ 0 h 1743"/>
                      <a:gd name="T18" fmla="*/ 0 w 829"/>
                      <a:gd name="T19" fmla="*/ 0 h 1743"/>
                      <a:gd name="T20" fmla="*/ 0 w 829"/>
                      <a:gd name="T21" fmla="*/ 0 h 1743"/>
                      <a:gd name="T22" fmla="*/ 0 w 829"/>
                      <a:gd name="T23" fmla="*/ 0 h 1743"/>
                      <a:gd name="T24" fmla="*/ 0 w 829"/>
                      <a:gd name="T25" fmla="*/ 0 h 1743"/>
                      <a:gd name="T26" fmla="*/ 0 w 829"/>
                      <a:gd name="T27" fmla="*/ 0 h 1743"/>
                      <a:gd name="T28" fmla="*/ 0 w 829"/>
                      <a:gd name="T29" fmla="*/ 0 h 1743"/>
                      <a:gd name="T30" fmla="*/ 0 w 829"/>
                      <a:gd name="T31" fmla="*/ 0 h 1743"/>
                      <a:gd name="T32" fmla="*/ 0 w 829"/>
                      <a:gd name="T33" fmla="*/ 0 h 1743"/>
                      <a:gd name="T34" fmla="*/ 0 w 829"/>
                      <a:gd name="T35" fmla="*/ 0 h 17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9"/>
                      <a:gd name="T55" fmla="*/ 0 h 1743"/>
                      <a:gd name="T56" fmla="*/ 829 w 829"/>
                      <a:gd name="T57" fmla="*/ 1743 h 17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9" h="1743">
                        <a:moveTo>
                          <a:pt x="715" y="377"/>
                        </a:moveTo>
                        <a:cubicBezTo>
                          <a:pt x="678" y="433"/>
                          <a:pt x="631" y="514"/>
                          <a:pt x="599" y="665"/>
                        </a:cubicBezTo>
                        <a:cubicBezTo>
                          <a:pt x="567" y="816"/>
                          <a:pt x="528" y="1116"/>
                          <a:pt x="525" y="1282"/>
                        </a:cubicBezTo>
                        <a:cubicBezTo>
                          <a:pt x="522" y="1448"/>
                          <a:pt x="606" y="1590"/>
                          <a:pt x="583" y="1661"/>
                        </a:cubicBezTo>
                        <a:cubicBezTo>
                          <a:pt x="560" y="1732"/>
                          <a:pt x="413" y="1743"/>
                          <a:pt x="386" y="1710"/>
                        </a:cubicBezTo>
                        <a:cubicBezTo>
                          <a:pt x="359" y="1677"/>
                          <a:pt x="415" y="1553"/>
                          <a:pt x="418" y="1463"/>
                        </a:cubicBezTo>
                        <a:cubicBezTo>
                          <a:pt x="421" y="1373"/>
                          <a:pt x="394" y="1287"/>
                          <a:pt x="402" y="1167"/>
                        </a:cubicBezTo>
                        <a:cubicBezTo>
                          <a:pt x="410" y="1047"/>
                          <a:pt x="522" y="875"/>
                          <a:pt x="465" y="744"/>
                        </a:cubicBezTo>
                        <a:cubicBezTo>
                          <a:pt x="408" y="613"/>
                          <a:pt x="114" y="446"/>
                          <a:pt x="57" y="381"/>
                        </a:cubicBezTo>
                        <a:cubicBezTo>
                          <a:pt x="0" y="316"/>
                          <a:pt x="69" y="329"/>
                          <a:pt x="122" y="352"/>
                        </a:cubicBezTo>
                        <a:cubicBezTo>
                          <a:pt x="175" y="375"/>
                          <a:pt x="338" y="566"/>
                          <a:pt x="375" y="517"/>
                        </a:cubicBezTo>
                        <a:cubicBezTo>
                          <a:pt x="412" y="468"/>
                          <a:pt x="337" y="112"/>
                          <a:pt x="344" y="56"/>
                        </a:cubicBezTo>
                        <a:cubicBezTo>
                          <a:pt x="351" y="0"/>
                          <a:pt x="390" y="87"/>
                          <a:pt x="418" y="179"/>
                        </a:cubicBezTo>
                        <a:cubicBezTo>
                          <a:pt x="446" y="271"/>
                          <a:pt x="464" y="593"/>
                          <a:pt x="511" y="608"/>
                        </a:cubicBezTo>
                        <a:cubicBezTo>
                          <a:pt x="558" y="623"/>
                          <a:pt x="657" y="328"/>
                          <a:pt x="698" y="270"/>
                        </a:cubicBezTo>
                        <a:cubicBezTo>
                          <a:pt x="739" y="212"/>
                          <a:pt x="735" y="252"/>
                          <a:pt x="756" y="262"/>
                        </a:cubicBezTo>
                        <a:cubicBezTo>
                          <a:pt x="777" y="272"/>
                          <a:pt x="829" y="309"/>
                          <a:pt x="822" y="328"/>
                        </a:cubicBezTo>
                        <a:cubicBezTo>
                          <a:pt x="815" y="347"/>
                          <a:pt x="752" y="321"/>
                          <a:pt x="715" y="377"/>
                        </a:cubicBezTo>
                        <a:close/>
                      </a:path>
                    </a:pathLst>
                  </a:custGeom>
                  <a:solidFill>
                    <a:srgbClr val="CC9900"/>
                  </a:solidFill>
                  <a:ln w="9525">
                    <a:solidFill>
                      <a:schemeClr val="tx1"/>
                    </a:solidFill>
                    <a:round/>
                    <a:headEnd/>
                    <a:tailEnd/>
                  </a:ln>
                </p:spPr>
                <p:txBody>
                  <a:bodyPr>
                    <a:prstTxWarp prst="textNoShape">
                      <a:avLst/>
                    </a:prstTxWarp>
                  </a:bodyPr>
                  <a:lstStyle/>
                  <a:p>
                    <a:endParaRPr lang="en-AU"/>
                  </a:p>
                </p:txBody>
              </p:sp>
            </p:grpSp>
          </p:grpSp>
          <p:grpSp>
            <p:nvGrpSpPr>
              <p:cNvPr id="80908" name="Group 26"/>
              <p:cNvGrpSpPr>
                <a:grpSpLocks/>
              </p:cNvGrpSpPr>
              <p:nvPr/>
            </p:nvGrpSpPr>
            <p:grpSpPr bwMode="auto">
              <a:xfrm>
                <a:off x="4961" y="1520"/>
                <a:ext cx="300" cy="367"/>
                <a:chOff x="2168" y="182"/>
                <a:chExt cx="318" cy="402"/>
              </a:xfrm>
            </p:grpSpPr>
            <p:sp>
              <p:nvSpPr>
                <p:cNvPr id="80909" name="AutoShape 27"/>
                <p:cNvSpPr>
                  <a:spLocks noChangeArrowheads="1"/>
                </p:cNvSpPr>
                <p:nvPr/>
              </p:nvSpPr>
              <p:spPr bwMode="auto">
                <a:xfrm>
                  <a:off x="2168" y="182"/>
                  <a:ext cx="318" cy="402"/>
                </a:xfrm>
                <a:prstGeom prst="foldedCorner">
                  <a:avLst>
                    <a:gd name="adj" fmla="val 12500"/>
                  </a:avLst>
                </a:prstGeom>
                <a:solidFill>
                  <a:schemeClr val="bg1"/>
                </a:solidFill>
                <a:ln w="9525">
                  <a:solidFill>
                    <a:schemeClr val="tx1"/>
                  </a:solidFill>
                  <a:round/>
                  <a:headEnd/>
                  <a:tailEnd/>
                </a:ln>
              </p:spPr>
              <p:txBody>
                <a:bodyPr wrap="none" anchor="ctr">
                  <a:prstTxWarp prst="textNoShape">
                    <a:avLst/>
                  </a:prstTxWarp>
                </a:bodyPr>
                <a:lstStyle/>
                <a:p>
                  <a:endParaRPr lang="en-AU"/>
                </a:p>
              </p:txBody>
            </p:sp>
            <p:sp>
              <p:nvSpPr>
                <p:cNvPr id="80910" name="Rectangle 28"/>
                <p:cNvSpPr>
                  <a:spLocks noChangeArrowheads="1"/>
                </p:cNvSpPr>
                <p:nvPr/>
              </p:nvSpPr>
              <p:spPr bwMode="auto">
                <a:xfrm>
                  <a:off x="2196" y="204"/>
                  <a:ext cx="258" cy="31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AU"/>
                </a:p>
              </p:txBody>
            </p:sp>
            <p:sp>
              <p:nvSpPr>
                <p:cNvPr id="80911" name="Line 29"/>
                <p:cNvSpPr>
                  <a:spLocks noChangeShapeType="1"/>
                </p:cNvSpPr>
                <p:nvPr/>
              </p:nvSpPr>
              <p:spPr bwMode="auto">
                <a:xfrm>
                  <a:off x="2201" y="447"/>
                  <a:ext cx="250" cy="1"/>
                </a:xfrm>
                <a:prstGeom prst="line">
                  <a:avLst/>
                </a:prstGeom>
                <a:noFill/>
                <a:ln w="9525">
                  <a:solidFill>
                    <a:schemeClr val="tx1"/>
                  </a:solidFill>
                  <a:round/>
                  <a:headEnd/>
                  <a:tailEnd/>
                </a:ln>
              </p:spPr>
              <p:txBody>
                <a:bodyPr>
                  <a:prstTxWarp prst="textNoShape">
                    <a:avLst/>
                  </a:prstTxWarp>
                </a:bodyPr>
                <a:lstStyle/>
                <a:p>
                  <a:endParaRPr lang="en-US"/>
                </a:p>
              </p:txBody>
            </p:sp>
            <p:sp>
              <p:nvSpPr>
                <p:cNvPr id="80912" name="Line 30"/>
                <p:cNvSpPr>
                  <a:spLocks noChangeShapeType="1"/>
                </p:cNvSpPr>
                <p:nvPr/>
              </p:nvSpPr>
              <p:spPr bwMode="auto">
                <a:xfrm>
                  <a:off x="2194" y="379"/>
                  <a:ext cx="25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0913" name="Line 31"/>
                <p:cNvSpPr>
                  <a:spLocks noChangeShapeType="1"/>
                </p:cNvSpPr>
                <p:nvPr/>
              </p:nvSpPr>
              <p:spPr bwMode="auto">
                <a:xfrm>
                  <a:off x="2198" y="320"/>
                  <a:ext cx="25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0914" name="Line 32"/>
                <p:cNvSpPr>
                  <a:spLocks noChangeShapeType="1"/>
                </p:cNvSpPr>
                <p:nvPr/>
              </p:nvSpPr>
              <p:spPr bwMode="auto">
                <a:xfrm>
                  <a:off x="2202" y="258"/>
                  <a:ext cx="253"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80915" name="Line 33"/>
                <p:cNvSpPr>
                  <a:spLocks noChangeShapeType="1"/>
                </p:cNvSpPr>
                <p:nvPr/>
              </p:nvSpPr>
              <p:spPr bwMode="auto">
                <a:xfrm>
                  <a:off x="2370" y="204"/>
                  <a:ext cx="0" cy="312"/>
                </a:xfrm>
                <a:prstGeom prst="line">
                  <a:avLst/>
                </a:prstGeom>
                <a:noFill/>
                <a:ln w="9525">
                  <a:solidFill>
                    <a:schemeClr val="tx1"/>
                  </a:solidFill>
                  <a:round/>
                  <a:headEnd/>
                  <a:tailEnd/>
                </a:ln>
              </p:spPr>
              <p:txBody>
                <a:bodyPr>
                  <a:prstTxWarp prst="textNoShape">
                    <a:avLst/>
                  </a:prstTxWarp>
                </a:bodyPr>
                <a:lstStyle/>
                <a:p>
                  <a:endParaRPr lang="en-US"/>
                </a:p>
              </p:txBody>
            </p:sp>
          </p:grpSp>
        </p:gr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ChangeArrowheads="1"/>
          </p:cNvSpPr>
          <p:nvPr/>
        </p:nvSpPr>
        <p:spPr bwMode="auto">
          <a:xfrm>
            <a:off x="520351" y="969972"/>
            <a:ext cx="7719354" cy="6153672"/>
          </a:xfrm>
          <a:prstGeom prst="rect">
            <a:avLst/>
          </a:prstGeom>
          <a:noFill/>
          <a:ln w="9525">
            <a:noFill/>
            <a:miter lim="800000"/>
            <a:headEnd/>
            <a:tailEnd/>
          </a:ln>
        </p:spPr>
        <p:txBody>
          <a:bodyPr wrap="square">
            <a:prstTxWarp prst="textNoShape">
              <a:avLst/>
            </a:prstTxWarp>
            <a:spAutoFit/>
          </a:bodyPr>
          <a:lstStyle/>
          <a:p>
            <a:pPr>
              <a:spcAft>
                <a:spcPts val="600"/>
              </a:spcAft>
              <a:tabLst>
                <a:tab pos="282575" algn="l"/>
                <a:tab pos="762000" algn="l"/>
                <a:tab pos="1044575" algn="l"/>
                <a:tab pos="3997325" algn="l"/>
              </a:tabLst>
            </a:pPr>
            <a:r>
              <a:rPr lang="en-AU" sz="2400" b="1" dirty="0">
                <a:solidFill>
                  <a:schemeClr val="accent6"/>
                </a:solidFill>
              </a:rPr>
              <a:t>The landowner agreement:</a:t>
            </a:r>
          </a:p>
          <a:p>
            <a:pPr lvl="1">
              <a:spcAft>
                <a:spcPts val="600"/>
              </a:spcAft>
              <a:buFont typeface="Lucida Grande" pitchFamily="-65" charset="0"/>
              <a:buChar char="−"/>
              <a:tabLst>
                <a:tab pos="282575" algn="l"/>
                <a:tab pos="762000" algn="l"/>
                <a:tab pos="1044575" algn="l"/>
                <a:tab pos="3997325" algn="l"/>
              </a:tabLst>
            </a:pPr>
            <a:r>
              <a:rPr lang="en-AU" sz="2400" dirty="0"/>
              <a:t>	permanent statutory contract</a:t>
            </a:r>
          </a:p>
          <a:p>
            <a:pPr lvl="1">
              <a:buFont typeface="Lucida Grande" pitchFamily="-65" charset="0"/>
              <a:buChar char="−"/>
              <a:tabLst>
                <a:tab pos="282575" algn="l"/>
                <a:tab pos="762000" algn="l"/>
                <a:tab pos="1044575" algn="l"/>
                <a:tab pos="3997325" algn="l"/>
              </a:tabLst>
            </a:pPr>
            <a:r>
              <a:rPr lang="en-AU" sz="2400" dirty="0"/>
              <a:t>  binds future landowners – on title</a:t>
            </a:r>
          </a:p>
          <a:p>
            <a:pPr lvl="1">
              <a:buFont typeface="Lucida Grande" pitchFamily="-65" charset="0"/>
              <a:buChar char="−"/>
              <a:tabLst>
                <a:tab pos="282575" algn="l"/>
                <a:tab pos="762000" algn="l"/>
                <a:tab pos="1044575" algn="l"/>
                <a:tab pos="3997325" algn="l"/>
              </a:tabLst>
            </a:pPr>
            <a:r>
              <a:rPr lang="en-AU" sz="2400" dirty="0"/>
              <a:t>  management actions specified in detail</a:t>
            </a:r>
          </a:p>
          <a:p>
            <a:pPr lvl="1">
              <a:buFont typeface="Lucida Grande" pitchFamily="-65" charset="0"/>
              <a:buChar char="−"/>
              <a:tabLst>
                <a:tab pos="282575" algn="l"/>
                <a:tab pos="762000" algn="l"/>
                <a:tab pos="1044575" algn="l"/>
                <a:tab pos="3997325" algn="l"/>
              </a:tabLst>
            </a:pPr>
            <a:r>
              <a:rPr lang="en-AU" sz="2400" dirty="0"/>
              <a:t>  agency access to site</a:t>
            </a:r>
          </a:p>
          <a:p>
            <a:pPr lvl="1">
              <a:buFont typeface="Lucida Grande" pitchFamily="-65" charset="0"/>
              <a:buChar char="−"/>
              <a:tabLst>
                <a:tab pos="282575" algn="l"/>
                <a:tab pos="762000" algn="l"/>
                <a:tab pos="1044575" algn="l"/>
                <a:tab pos="3997325" algn="l"/>
              </a:tabLst>
            </a:pPr>
            <a:r>
              <a:rPr lang="en-AU" sz="2400" dirty="0"/>
              <a:t>  reporting and monitoring</a:t>
            </a:r>
          </a:p>
          <a:p>
            <a:pPr lvl="1">
              <a:buFont typeface="Lucida Grande" pitchFamily="-65" charset="0"/>
              <a:buChar char="−"/>
              <a:tabLst>
                <a:tab pos="282575" algn="l"/>
                <a:tab pos="762000" algn="l"/>
                <a:tab pos="1044575" algn="l"/>
                <a:tab pos="3997325" algn="l"/>
              </a:tabLst>
            </a:pPr>
            <a:r>
              <a:rPr lang="en-AU" sz="2400" dirty="0"/>
              <a:t>  progress payments</a:t>
            </a:r>
          </a:p>
          <a:p>
            <a:pPr>
              <a:lnSpc>
                <a:spcPct val="130000"/>
              </a:lnSpc>
              <a:tabLst>
                <a:tab pos="282575" algn="l"/>
                <a:tab pos="762000" algn="l"/>
                <a:tab pos="1044575" algn="l"/>
                <a:tab pos="3997325" algn="l"/>
              </a:tabLst>
            </a:pPr>
            <a:r>
              <a:rPr lang="en-AU" sz="2400" b="1" dirty="0">
                <a:solidFill>
                  <a:schemeClr val="accent6"/>
                </a:solidFill>
              </a:rPr>
              <a:t>Land surrender:</a:t>
            </a:r>
          </a:p>
          <a:p>
            <a:pPr lvl="1">
              <a:lnSpc>
                <a:spcPct val="130000"/>
              </a:lnSpc>
              <a:buFont typeface="Lucida Grande" pitchFamily="-65" charset="0"/>
              <a:buChar char="−"/>
              <a:tabLst>
                <a:tab pos="282575" algn="l"/>
                <a:tab pos="762000" algn="l"/>
                <a:tab pos="1044575" algn="l"/>
                <a:tab pos="3997325" algn="l"/>
              </a:tabLst>
            </a:pPr>
            <a:r>
              <a:rPr lang="en-AU" sz="2400" dirty="0"/>
              <a:t> private land donated to a Protected Area</a:t>
            </a:r>
          </a:p>
          <a:p>
            <a:pPr>
              <a:lnSpc>
                <a:spcPct val="130000"/>
              </a:lnSpc>
              <a:tabLst>
                <a:tab pos="282575" algn="l"/>
                <a:tab pos="762000" algn="l"/>
                <a:tab pos="1044575" algn="l"/>
                <a:tab pos="3997325" algn="l"/>
              </a:tabLst>
            </a:pPr>
            <a:r>
              <a:rPr lang="en-AU" sz="2400" b="1" dirty="0">
                <a:solidFill>
                  <a:schemeClr val="accent6"/>
                </a:solidFill>
              </a:rPr>
              <a:t>Upgrade Protected Area:</a:t>
            </a:r>
          </a:p>
          <a:p>
            <a:pPr lvl="1">
              <a:lnSpc>
                <a:spcPct val="130000"/>
              </a:lnSpc>
              <a:buFont typeface="Lucida Grande" pitchFamily="-65" charset="0"/>
              <a:buChar char="−"/>
              <a:tabLst>
                <a:tab pos="282575" algn="l"/>
                <a:tab pos="762000" algn="l"/>
                <a:tab pos="1044575" algn="l"/>
                <a:tab pos="3997325" algn="l"/>
              </a:tabLst>
            </a:pPr>
            <a:r>
              <a:rPr lang="en-AU" sz="2400" dirty="0"/>
              <a:t> government re-classify public land to higher security </a:t>
            </a:r>
          </a:p>
          <a:p>
            <a:pPr lvl="1">
              <a:lnSpc>
                <a:spcPct val="130000"/>
              </a:lnSpc>
              <a:tabLst>
                <a:tab pos="282575" algn="l"/>
                <a:tab pos="762000" algn="l"/>
                <a:tab pos="1044575" algn="l"/>
                <a:tab pos="3997325" algn="l"/>
              </a:tabLst>
            </a:pPr>
            <a:endParaRPr lang="en-AU" sz="2400" dirty="0"/>
          </a:p>
          <a:p>
            <a:pPr lvl="1">
              <a:lnSpc>
                <a:spcPct val="130000"/>
              </a:lnSpc>
              <a:tabLst>
                <a:tab pos="282575" algn="l"/>
                <a:tab pos="762000" algn="l"/>
                <a:tab pos="1044575" algn="l"/>
                <a:tab pos="3997325" algn="l"/>
              </a:tabLst>
            </a:pPr>
            <a:endParaRPr lang="en-AU" sz="2400" dirty="0"/>
          </a:p>
          <a:p>
            <a:pPr lvl="1">
              <a:lnSpc>
                <a:spcPct val="130000"/>
              </a:lnSpc>
              <a:tabLst>
                <a:tab pos="282575" algn="l"/>
                <a:tab pos="762000" algn="l"/>
                <a:tab pos="1044575" algn="l"/>
                <a:tab pos="3997325" algn="l"/>
              </a:tabLst>
            </a:pPr>
            <a:endParaRPr lang="en-AU" sz="2400" dirty="0"/>
          </a:p>
        </p:txBody>
      </p:sp>
      <p:sp>
        <p:nvSpPr>
          <p:cNvPr id="82949" name="TextBox 5"/>
          <p:cNvSpPr txBox="1">
            <a:spLocks noChangeArrowheads="1"/>
          </p:cNvSpPr>
          <p:nvPr/>
        </p:nvSpPr>
        <p:spPr bwMode="auto">
          <a:xfrm>
            <a:off x="838622" y="67780"/>
            <a:ext cx="9229882"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Credit creation</a:t>
            </a:r>
          </a:p>
        </p:txBody>
      </p:sp>
      <p:pic>
        <p:nvPicPr>
          <p:cNvPr id="82950" name="Picture 14" descr="MCj03341220000[1]"/>
          <p:cNvPicPr>
            <a:picLocks noChangeAspect="1" noChangeArrowheads="1"/>
          </p:cNvPicPr>
          <p:nvPr/>
        </p:nvPicPr>
        <p:blipFill>
          <a:blip r:embed="rId3"/>
          <a:srcRect/>
          <a:stretch>
            <a:fillRect/>
          </a:stretch>
        </p:blipFill>
        <p:spPr bwMode="auto">
          <a:xfrm>
            <a:off x="6681604" y="1221306"/>
            <a:ext cx="855663" cy="1198563"/>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84997" name="Rectangle 5"/>
          <p:cNvSpPr>
            <a:spLocks noGrp="1" noChangeArrowheads="1"/>
          </p:cNvSpPr>
          <p:nvPr>
            <p:ph type="body" idx="1"/>
          </p:nvPr>
        </p:nvSpPr>
        <p:spPr>
          <a:xfrm>
            <a:off x="752316" y="1624197"/>
            <a:ext cx="7947113" cy="4343400"/>
          </a:xfrm>
        </p:spPr>
        <p:txBody>
          <a:bodyPr>
            <a:normAutofit/>
          </a:bodyPr>
          <a:lstStyle/>
          <a:p>
            <a:pPr marL="0" indent="0">
              <a:buNone/>
            </a:pPr>
            <a:r>
              <a:rPr lang="en-AU" sz="2400" b="1" dirty="0">
                <a:solidFill>
                  <a:schemeClr val="accent6"/>
                </a:solidFill>
              </a:rPr>
              <a:t>Quality Assurance – Standards, training, accreditation:</a:t>
            </a:r>
          </a:p>
          <a:p>
            <a:pPr>
              <a:lnSpc>
                <a:spcPct val="100000"/>
              </a:lnSpc>
              <a:spcBef>
                <a:spcPts val="2400"/>
              </a:spcBef>
            </a:pPr>
            <a:r>
              <a:rPr lang="en-AU" sz="2400" dirty="0">
                <a:solidFill>
                  <a:srgbClr val="1D3801"/>
                </a:solidFill>
              </a:rPr>
              <a:t>Site assessment -  Vegetation Quality Assessment Manual</a:t>
            </a:r>
          </a:p>
          <a:p>
            <a:pPr>
              <a:lnSpc>
                <a:spcPct val="100000"/>
              </a:lnSpc>
              <a:spcBef>
                <a:spcPts val="2400"/>
              </a:spcBef>
            </a:pPr>
            <a:r>
              <a:rPr lang="en-AU" sz="2400" dirty="0">
                <a:solidFill>
                  <a:srgbClr val="1D3801"/>
                </a:solidFill>
              </a:rPr>
              <a:t>Assessment by accredited field officers </a:t>
            </a:r>
          </a:p>
          <a:p>
            <a:pPr>
              <a:lnSpc>
                <a:spcPct val="100000"/>
              </a:lnSpc>
              <a:spcBef>
                <a:spcPts val="2400"/>
              </a:spcBef>
            </a:pPr>
            <a:r>
              <a:rPr lang="en-AU" sz="2400" dirty="0">
                <a:solidFill>
                  <a:srgbClr val="1D3801"/>
                </a:solidFill>
              </a:rPr>
              <a:t>Gain calculated according to the Vegetation Gain Approach</a:t>
            </a:r>
          </a:p>
          <a:p>
            <a:pPr>
              <a:lnSpc>
                <a:spcPct val="100000"/>
              </a:lnSpc>
              <a:spcBef>
                <a:spcPts val="2400"/>
              </a:spcBef>
            </a:pPr>
            <a:r>
              <a:rPr lang="en-AU" sz="2400" dirty="0">
                <a:solidFill>
                  <a:srgbClr val="1D3801"/>
                </a:solidFill>
              </a:rPr>
              <a:t>Site management and revegetation standards</a:t>
            </a:r>
          </a:p>
          <a:p>
            <a:pPr>
              <a:spcBef>
                <a:spcPct val="40000"/>
              </a:spcBef>
            </a:pPr>
            <a:endParaRPr lang="en-AU" sz="2400" dirty="0"/>
          </a:p>
          <a:p>
            <a:pPr>
              <a:spcBef>
                <a:spcPct val="40000"/>
              </a:spcBef>
            </a:pPr>
            <a:endParaRPr lang="en-AU" sz="2400" dirty="0"/>
          </a:p>
          <a:p>
            <a:pPr>
              <a:spcBef>
                <a:spcPct val="40000"/>
              </a:spcBef>
            </a:pPr>
            <a:endParaRPr lang="en-AU" sz="2400" dirty="0"/>
          </a:p>
          <a:p>
            <a:pPr>
              <a:spcBef>
                <a:spcPct val="40000"/>
              </a:spcBef>
            </a:pPr>
            <a:endParaRPr lang="en-AU" sz="2400" dirty="0"/>
          </a:p>
          <a:p>
            <a:pPr>
              <a:spcBef>
                <a:spcPct val="40000"/>
              </a:spcBef>
            </a:pPr>
            <a:endParaRPr lang="en-AU" sz="2400" dirty="0"/>
          </a:p>
          <a:p>
            <a:pPr>
              <a:spcBef>
                <a:spcPct val="40000"/>
              </a:spcBef>
            </a:pPr>
            <a:endParaRPr lang="en-AU" sz="2400" dirty="0"/>
          </a:p>
          <a:p>
            <a:pPr>
              <a:spcBef>
                <a:spcPct val="40000"/>
              </a:spcBef>
            </a:pPr>
            <a:endParaRPr lang="en-AU" sz="2400" dirty="0"/>
          </a:p>
          <a:p>
            <a:endParaRPr lang="en-AU" sz="2400" dirty="0"/>
          </a:p>
        </p:txBody>
      </p:sp>
      <p:sp>
        <p:nvSpPr>
          <p:cNvPr id="84998" name="Text Box 6"/>
          <p:cNvSpPr txBox="1">
            <a:spLocks noChangeArrowheads="1"/>
          </p:cNvSpPr>
          <p:nvPr/>
        </p:nvSpPr>
        <p:spPr bwMode="auto">
          <a:xfrm>
            <a:off x="838621" y="98093"/>
            <a:ext cx="9280401"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solidFill>
                  <a:schemeClr val="bg1"/>
                </a:solidFill>
                <a:latin typeface="Calibri" panose="020F0502020204030204" pitchFamily="34" charset="0"/>
                <a:cs typeface="Calibri" panose="020F0502020204030204" pitchFamily="34" charset="0"/>
              </a:rPr>
              <a:t>Offset market - Standards for credits</a:t>
            </a:r>
          </a:p>
        </p:txBody>
      </p:sp>
      <p:pic>
        <p:nvPicPr>
          <p:cNvPr id="84999" name="Picture 7"/>
          <p:cNvPicPr>
            <a:picLocks noChangeAspect="1" noChangeArrowheads="1"/>
          </p:cNvPicPr>
          <p:nvPr/>
        </p:nvPicPr>
        <p:blipFill>
          <a:blip r:embed="rId3"/>
          <a:srcRect/>
          <a:stretch>
            <a:fillRect/>
          </a:stretch>
        </p:blipFill>
        <p:spPr bwMode="auto">
          <a:xfrm>
            <a:off x="9048750" y="1149549"/>
            <a:ext cx="1441450" cy="1584325"/>
          </a:xfrm>
          <a:prstGeom prst="rect">
            <a:avLst/>
          </a:prstGeom>
          <a:noFill/>
          <a:ln w="9525">
            <a:noFill/>
            <a:miter lim="800000"/>
            <a:headEnd/>
            <a:tailEnd/>
          </a:ln>
        </p:spPr>
      </p:pic>
      <p:pic>
        <p:nvPicPr>
          <p:cNvPr id="85000" name="Picture 8" descr="Gain+Approach+-+front+cover"/>
          <p:cNvPicPr>
            <a:picLocks noChangeAspect="1" noChangeArrowheads="1"/>
          </p:cNvPicPr>
          <p:nvPr/>
        </p:nvPicPr>
        <p:blipFill>
          <a:blip r:embed="rId4"/>
          <a:srcRect/>
          <a:stretch>
            <a:fillRect/>
          </a:stretch>
        </p:blipFill>
        <p:spPr bwMode="auto">
          <a:xfrm>
            <a:off x="9048750" y="2878336"/>
            <a:ext cx="1443038" cy="1439863"/>
          </a:xfrm>
          <a:prstGeom prst="rect">
            <a:avLst/>
          </a:prstGeom>
          <a:noFill/>
          <a:ln w="9525">
            <a:noFill/>
            <a:miter lim="800000"/>
            <a:headEnd/>
            <a:tailEnd/>
          </a:ln>
        </p:spPr>
      </p:pic>
      <p:pic>
        <p:nvPicPr>
          <p:cNvPr id="85001" name="Picture 9" descr="ScoreGain+-+front+cover"/>
          <p:cNvPicPr>
            <a:picLocks noChangeAspect="1" noChangeArrowheads="1"/>
          </p:cNvPicPr>
          <p:nvPr/>
        </p:nvPicPr>
        <p:blipFill>
          <a:blip r:embed="rId5"/>
          <a:srcRect/>
          <a:stretch>
            <a:fillRect/>
          </a:stretch>
        </p:blipFill>
        <p:spPr bwMode="auto">
          <a:xfrm>
            <a:off x="9048750" y="4534098"/>
            <a:ext cx="1441450" cy="15113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87045" name="Rectangle 5"/>
          <p:cNvSpPr>
            <a:spLocks noGrp="1" noChangeArrowheads="1"/>
          </p:cNvSpPr>
          <p:nvPr>
            <p:ph type="body" idx="1"/>
          </p:nvPr>
        </p:nvSpPr>
        <p:spPr>
          <a:xfrm>
            <a:off x="772946" y="1207833"/>
            <a:ext cx="6781800" cy="4343400"/>
          </a:xfrm>
        </p:spPr>
        <p:txBody>
          <a:bodyPr>
            <a:normAutofit/>
          </a:bodyPr>
          <a:lstStyle/>
          <a:p>
            <a:pPr>
              <a:spcBef>
                <a:spcPct val="80000"/>
              </a:spcBef>
              <a:spcAft>
                <a:spcPts val="1200"/>
              </a:spcAft>
              <a:buNone/>
            </a:pPr>
            <a:r>
              <a:rPr lang="en-AU" sz="2400" b="1" dirty="0">
                <a:solidFill>
                  <a:schemeClr val="accent6"/>
                </a:solidFill>
              </a:rPr>
              <a:t>Purpose of the Credit Register:</a:t>
            </a:r>
          </a:p>
          <a:p>
            <a:pPr>
              <a:spcAft>
                <a:spcPts val="600"/>
              </a:spcAft>
            </a:pPr>
            <a:r>
              <a:rPr lang="en-AU" sz="2400" dirty="0">
                <a:solidFill>
                  <a:srgbClr val="404040"/>
                </a:solidFill>
              </a:rPr>
              <a:t>Record of ownership of credits</a:t>
            </a:r>
          </a:p>
          <a:p>
            <a:pPr>
              <a:spcAft>
                <a:spcPts val="600"/>
              </a:spcAft>
            </a:pPr>
            <a:r>
              <a:rPr lang="en-AU" sz="2400" dirty="0">
                <a:solidFill>
                  <a:srgbClr val="000000"/>
                </a:solidFill>
              </a:rPr>
              <a:t>Provides transparency and accountability to the credit market </a:t>
            </a:r>
            <a:endParaRPr lang="en-AU" sz="2400" dirty="0">
              <a:solidFill>
                <a:srgbClr val="404040"/>
              </a:solidFill>
            </a:endParaRPr>
          </a:p>
          <a:p>
            <a:pPr>
              <a:spcAft>
                <a:spcPts val="600"/>
              </a:spcAft>
            </a:pPr>
            <a:r>
              <a:rPr lang="en-AU" sz="2400" dirty="0">
                <a:solidFill>
                  <a:srgbClr val="000000"/>
                </a:solidFill>
              </a:rPr>
              <a:t>Provides the market with confidence that the credits meet the standards </a:t>
            </a:r>
          </a:p>
          <a:p>
            <a:pPr>
              <a:spcAft>
                <a:spcPts val="600"/>
              </a:spcAft>
            </a:pPr>
            <a:r>
              <a:rPr lang="en-AU" sz="2400" dirty="0">
                <a:solidFill>
                  <a:srgbClr val="000000"/>
                </a:solidFill>
              </a:rPr>
              <a:t> A single place where information about credits is recorded</a:t>
            </a:r>
          </a:p>
          <a:p>
            <a:pPr>
              <a:spcAft>
                <a:spcPts val="600"/>
              </a:spcAft>
            </a:pPr>
            <a:r>
              <a:rPr lang="en-AU" sz="2400" dirty="0">
                <a:solidFill>
                  <a:srgbClr val="000000"/>
                </a:solidFill>
              </a:rPr>
              <a:t> Ensures credits are only ‘used’ once</a:t>
            </a:r>
            <a:endParaRPr lang="en-AU" sz="2400" dirty="0"/>
          </a:p>
          <a:p>
            <a:pPr lvl="1">
              <a:buFont typeface="Arial" pitchFamily="-65" charset="0"/>
              <a:buChar char="•"/>
            </a:pPr>
            <a:endParaRPr lang="en-AU" dirty="0"/>
          </a:p>
          <a:p>
            <a:endParaRPr lang="en-AU" sz="2400" dirty="0"/>
          </a:p>
        </p:txBody>
      </p:sp>
      <p:sp>
        <p:nvSpPr>
          <p:cNvPr id="87046" name="Text Box 6"/>
          <p:cNvSpPr txBox="1">
            <a:spLocks noChangeArrowheads="1"/>
          </p:cNvSpPr>
          <p:nvPr/>
        </p:nvSpPr>
        <p:spPr bwMode="auto">
          <a:xfrm>
            <a:off x="772946" y="120651"/>
            <a:ext cx="9393404"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solidFill>
                  <a:schemeClr val="bg1"/>
                </a:solidFill>
                <a:latin typeface="Calibri" panose="020F0502020204030204" pitchFamily="34" charset="0"/>
                <a:cs typeface="Calibri" panose="020F0502020204030204" pitchFamily="34" charset="0"/>
              </a:rPr>
              <a:t>  Offset market - credit register</a:t>
            </a:r>
          </a:p>
        </p:txBody>
      </p:sp>
      <p:sp>
        <p:nvSpPr>
          <p:cNvPr id="87047" name="AutoShape 8"/>
          <p:cNvSpPr>
            <a:spLocks noChangeArrowheads="1"/>
          </p:cNvSpPr>
          <p:nvPr/>
        </p:nvSpPr>
        <p:spPr bwMode="auto">
          <a:xfrm>
            <a:off x="8305800" y="1676401"/>
            <a:ext cx="2160588" cy="936625"/>
          </a:xfrm>
          <a:prstGeom prst="wedgeRoundRectCallout">
            <a:avLst>
              <a:gd name="adj1" fmla="val -21787"/>
              <a:gd name="adj2" fmla="val 206102"/>
              <a:gd name="adj3" fmla="val 16667"/>
            </a:avLst>
          </a:prstGeom>
          <a:solidFill>
            <a:srgbClr val="D2FF53"/>
          </a:solidFill>
          <a:ln w="9525">
            <a:solidFill>
              <a:schemeClr val="tx1"/>
            </a:solidFill>
            <a:miter lim="800000"/>
            <a:headEnd/>
            <a:tailEnd/>
          </a:ln>
        </p:spPr>
        <p:txBody>
          <a:bodyPr>
            <a:prstTxWarp prst="textNoShape">
              <a:avLst/>
            </a:prstTxWarp>
          </a:bodyPr>
          <a:lstStyle/>
          <a:p>
            <a:pPr eaLnBrk="1" hangingPunct="1"/>
            <a:r>
              <a:rPr lang="en-AU">
                <a:latin typeface="Arial" pitchFamily="-65" charset="0"/>
              </a:rPr>
              <a:t>BushBroker</a:t>
            </a:r>
          </a:p>
        </p:txBody>
      </p:sp>
      <p:sp>
        <p:nvSpPr>
          <p:cNvPr id="87048" name="AutoShape 9"/>
          <p:cNvSpPr>
            <a:spLocks noChangeArrowheads="1"/>
          </p:cNvSpPr>
          <p:nvPr/>
        </p:nvSpPr>
        <p:spPr bwMode="auto">
          <a:xfrm>
            <a:off x="7467601" y="5867400"/>
            <a:ext cx="1655763" cy="503238"/>
          </a:xfrm>
          <a:prstGeom prst="wedgeRoundRectCallout">
            <a:avLst>
              <a:gd name="adj1" fmla="val 29579"/>
              <a:gd name="adj2" fmla="val -195741"/>
              <a:gd name="adj3" fmla="val 16667"/>
            </a:avLst>
          </a:prstGeom>
          <a:solidFill>
            <a:srgbClr val="E8F2AC"/>
          </a:solidFill>
          <a:ln w="9525">
            <a:solidFill>
              <a:schemeClr val="tx1"/>
            </a:solidFill>
            <a:miter lim="800000"/>
            <a:headEnd/>
            <a:tailEnd/>
          </a:ln>
        </p:spPr>
        <p:txBody>
          <a:bodyPr>
            <a:prstTxWarp prst="textNoShape">
              <a:avLst/>
            </a:prstTxWarp>
          </a:bodyPr>
          <a:lstStyle/>
          <a:p>
            <a:pPr algn="ctr" eaLnBrk="1" hangingPunct="1"/>
            <a:r>
              <a:rPr lang="en-AU">
                <a:latin typeface="Arial" pitchFamily="-65" charset="0"/>
              </a:rPr>
              <a:t>Other brokers</a:t>
            </a:r>
          </a:p>
        </p:txBody>
      </p:sp>
      <p:sp>
        <p:nvSpPr>
          <p:cNvPr id="248844" name="Documents"/>
          <p:cNvSpPr>
            <a:spLocks noEditPoints="1" noChangeArrowheads="1"/>
          </p:cNvSpPr>
          <p:nvPr/>
        </p:nvSpPr>
        <p:spPr bwMode="auto">
          <a:xfrm>
            <a:off x="8305801" y="3962401"/>
            <a:ext cx="1152525" cy="115252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87050" name="Text Box 13"/>
          <p:cNvSpPr txBox="1">
            <a:spLocks noChangeArrowheads="1"/>
          </p:cNvSpPr>
          <p:nvPr/>
        </p:nvSpPr>
        <p:spPr bwMode="auto">
          <a:xfrm>
            <a:off x="8305801" y="4191000"/>
            <a:ext cx="1008063" cy="648512"/>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a:t>Credit Register</a:t>
            </a:r>
          </a:p>
        </p:txBody>
      </p:sp>
      <p:pic>
        <p:nvPicPr>
          <p:cNvPr id="87051" name="Picture 14" descr="MCj04415370000[1]"/>
          <p:cNvPicPr>
            <a:picLocks noChangeAspect="1" noChangeArrowheads="1"/>
          </p:cNvPicPr>
          <p:nvPr/>
        </p:nvPicPr>
        <p:blipFill>
          <a:blip r:embed="rId3"/>
          <a:srcRect/>
          <a:stretch>
            <a:fillRect/>
          </a:stretch>
        </p:blipFill>
        <p:spPr bwMode="auto">
          <a:xfrm>
            <a:off x="9144001" y="1600201"/>
            <a:ext cx="1108075" cy="100806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94" name="Group 62"/>
          <p:cNvGraphicFramePr>
            <a:graphicFrameLocks noGrp="1"/>
          </p:cNvGraphicFramePr>
          <p:nvPr>
            <p:extLst>
              <p:ext uri="{D42A27DB-BD31-4B8C-83A1-F6EECF244321}">
                <p14:modId xmlns:p14="http://schemas.microsoft.com/office/powerpoint/2010/main" val="712116596"/>
              </p:ext>
            </p:extLst>
          </p:nvPr>
        </p:nvGraphicFramePr>
        <p:xfrm>
          <a:off x="1635985" y="985193"/>
          <a:ext cx="8686800" cy="5067619"/>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738312">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1123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Bioregion</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Number of Agreements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Total number of Habitat Hectares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Average price per Habitat Hectare *</a:t>
                      </a:r>
                      <a:b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b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(of total Agreements)</a:t>
                      </a:r>
                      <a: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Habitat Hectare price range *</a:t>
                      </a:r>
                      <a:b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b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(more than 80% of Agreements)</a:t>
                      </a:r>
                      <a:r>
                        <a:rPr kumimoji="0" lang="en-AU" sz="1400" b="1"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Central Victorian Uplands</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8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$110,000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$46,000 - $143,000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6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Gippsland Plain</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21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29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$149,000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$85,000 - $250,000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6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Goldfields</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39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38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$45,000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$25,000 - $66,000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6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Victorian Riverina</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11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$101,000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$80,000 - $110,000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4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Victorian Volcanic Plain</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 29</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 54</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 $170,000</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 $49,000 - $267,000</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4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Highlands-Southern Fall</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14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74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$34,000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$20,000 - $38,000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4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Other bioregions</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11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25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$370,000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000033"/>
                          </a:solidFill>
                          <a:effectLst/>
                          <a:latin typeface="Arial" pitchFamily="-65" charset="0"/>
                          <a:ea typeface="Times New Roman" pitchFamily="-65" charset="0"/>
                          <a:cs typeface="Times New Roman" pitchFamily="-65" charset="0"/>
                        </a:rPr>
                        <a:t>$206,000 - $380,000 </a:t>
                      </a: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917575">
                <a:tc gridSpan="5">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65" charset="0"/>
                        <a:ea typeface="Times New Roman" pitchFamily="-65" charset="0"/>
                        <a:cs typeface="Times New Roman" pitchFamily="-65"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9389" name="Text Box 61"/>
          <p:cNvSpPr txBox="1">
            <a:spLocks noChangeArrowheads="1"/>
          </p:cNvSpPr>
          <p:nvPr/>
        </p:nvSpPr>
        <p:spPr bwMode="auto">
          <a:xfrm>
            <a:off x="1635985" y="5407669"/>
            <a:ext cx="8424862" cy="246221"/>
          </a:xfrm>
          <a:prstGeom prst="rect">
            <a:avLst/>
          </a:prstGeom>
          <a:noFill/>
          <a:ln w="9525">
            <a:noFill/>
            <a:miter lim="800000"/>
            <a:headEnd/>
            <a:tailEnd/>
          </a:ln>
        </p:spPr>
        <p:txBody>
          <a:bodyPr>
            <a:prstTxWarp prst="textNoShape">
              <a:avLst/>
            </a:prstTxWarp>
            <a:spAutoFit/>
          </a:bodyPr>
          <a:lstStyle/>
          <a:p>
            <a:pPr>
              <a:spcBef>
                <a:spcPct val="50000"/>
              </a:spcBef>
            </a:pPr>
            <a:r>
              <a:rPr lang="en-US" sz="1000" dirty="0"/>
              <a:t>Prices vary by bioregion, EVC, location, rarity, demand and urgency of developer, landowner needs. Also initial trade, small or large trades</a:t>
            </a:r>
          </a:p>
        </p:txBody>
      </p:sp>
      <p:sp>
        <p:nvSpPr>
          <p:cNvPr id="99392" name="TextBox 6"/>
          <p:cNvSpPr txBox="1">
            <a:spLocks noChangeArrowheads="1"/>
          </p:cNvSpPr>
          <p:nvPr/>
        </p:nvSpPr>
        <p:spPr bwMode="auto">
          <a:xfrm>
            <a:off x="919452" y="133035"/>
            <a:ext cx="9049277" cy="523220"/>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chemeClr val="bg1"/>
                </a:solidFill>
              </a:rPr>
              <a:t>Offset market - credit prices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8603442" y="1299819"/>
            <a:ext cx="3211767" cy="1493899"/>
          </a:xfrm>
        </p:spPr>
        <p:txBody>
          <a:bodyPr/>
          <a:lstStyle/>
          <a:p>
            <a:pPr marL="0" indent="0">
              <a:buNone/>
              <a:defRPr/>
            </a:pPr>
            <a:r>
              <a:rPr lang="en-AU" sz="2000" b="1" dirty="0">
                <a:latin typeface="+mj-lt"/>
              </a:rPr>
              <a:t>Plains Grassland   </a:t>
            </a:r>
            <a:r>
              <a:rPr lang="en-AU" sz="2000" b="1" dirty="0"/>
              <a:t>- </a:t>
            </a:r>
          </a:p>
          <a:p>
            <a:pPr marL="0" indent="0">
              <a:buNone/>
              <a:defRPr/>
            </a:pPr>
            <a:r>
              <a:rPr lang="en-AU" sz="2000" b="1" dirty="0"/>
              <a:t>Victorian Volcanic Plain</a:t>
            </a:r>
          </a:p>
        </p:txBody>
      </p:sp>
      <p:pic>
        <p:nvPicPr>
          <p:cNvPr id="93187" name="Picture 8" descr="VVP 2005 Plains Grassland"/>
          <p:cNvPicPr>
            <a:picLocks noGrp="1" noChangeAspect="1" noChangeArrowheads="1"/>
          </p:cNvPicPr>
          <p:nvPr>
            <p:ph type="title"/>
          </p:nvPr>
        </p:nvPicPr>
        <p:blipFill>
          <a:blip r:embed="rId3"/>
          <a:srcRect/>
          <a:stretch>
            <a:fillRect/>
          </a:stretch>
        </p:blipFill>
        <p:spPr>
          <a:xfrm>
            <a:off x="328375" y="960658"/>
            <a:ext cx="8080147" cy="5041459"/>
          </a:xfrm>
          <a:noFill/>
          <a:ln>
            <a:solidFill>
              <a:srgbClr val="FFFFFF"/>
            </a:solidFill>
          </a:ln>
        </p:spPr>
      </p:pic>
      <p:sp>
        <p:nvSpPr>
          <p:cNvPr id="93188" name="TextBox 3"/>
          <p:cNvSpPr txBox="1">
            <a:spLocks noChangeArrowheads="1"/>
          </p:cNvSpPr>
          <p:nvPr/>
        </p:nvSpPr>
        <p:spPr bwMode="auto">
          <a:xfrm>
            <a:off x="833570" y="152822"/>
            <a:ext cx="9270298" cy="523875"/>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chemeClr val="bg1"/>
                </a:solidFill>
              </a:rPr>
              <a:t>Market mechanism – aggregated offset example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1774826" y="1915029"/>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89093" name="Rectangle 9"/>
          <p:cNvSpPr>
            <a:spLocks noChangeArrowheads="1"/>
          </p:cNvSpPr>
          <p:nvPr/>
        </p:nvSpPr>
        <p:spPr bwMode="auto">
          <a:xfrm>
            <a:off x="3000375" y="2125354"/>
            <a:ext cx="181822" cy="371513"/>
          </a:xfrm>
          <a:prstGeom prst="rect">
            <a:avLst/>
          </a:prstGeom>
          <a:solidFill>
            <a:srgbClr val="33CC33"/>
          </a:solidFill>
          <a:ln w="9525">
            <a:noFill/>
            <a:miter lim="800000"/>
            <a:headEnd/>
            <a:tailEnd/>
          </a:ln>
        </p:spPr>
        <p:txBody>
          <a:bodyPr wrap="none" lIns="90000" tIns="46800" rIns="90000" bIns="46800" anchor="ctr">
            <a:prstTxWarp prst="textNoShape">
              <a:avLst/>
            </a:prstTxWarp>
            <a:spAutoFit/>
          </a:bodyPr>
          <a:lstStyle/>
          <a:p>
            <a:endParaRPr lang="en-US"/>
          </a:p>
        </p:txBody>
      </p:sp>
      <p:grpSp>
        <p:nvGrpSpPr>
          <p:cNvPr id="89094" name="Group 24"/>
          <p:cNvGrpSpPr>
            <a:grpSpLocks/>
          </p:cNvGrpSpPr>
          <p:nvPr/>
        </p:nvGrpSpPr>
        <p:grpSpPr bwMode="auto">
          <a:xfrm>
            <a:off x="2711451" y="2124581"/>
            <a:ext cx="4580377" cy="371475"/>
            <a:chOff x="975" y="1657"/>
            <a:chExt cx="2928" cy="234"/>
          </a:xfrm>
        </p:grpSpPr>
        <p:sp>
          <p:nvSpPr>
            <p:cNvPr id="89111" name="Rectangle 8"/>
            <p:cNvSpPr>
              <a:spLocks noChangeArrowheads="1"/>
            </p:cNvSpPr>
            <p:nvPr/>
          </p:nvSpPr>
          <p:spPr bwMode="auto">
            <a:xfrm>
              <a:off x="975" y="1657"/>
              <a:ext cx="116" cy="234"/>
            </a:xfrm>
            <a:prstGeom prst="rect">
              <a:avLst/>
            </a:prstGeom>
            <a:solidFill>
              <a:srgbClr val="008000"/>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2" name="Rectangle 10"/>
            <p:cNvSpPr>
              <a:spLocks noChangeArrowheads="1"/>
            </p:cNvSpPr>
            <p:nvPr/>
          </p:nvSpPr>
          <p:spPr bwMode="auto">
            <a:xfrm>
              <a:off x="1338" y="1657"/>
              <a:ext cx="116" cy="234"/>
            </a:xfrm>
            <a:prstGeom prst="rect">
              <a:avLst/>
            </a:prstGeom>
            <a:solidFill>
              <a:srgbClr val="66FF66"/>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3" name="Rectangle 11"/>
            <p:cNvSpPr>
              <a:spLocks noChangeArrowheads="1"/>
            </p:cNvSpPr>
            <p:nvPr/>
          </p:nvSpPr>
          <p:spPr bwMode="auto">
            <a:xfrm>
              <a:off x="1519" y="1657"/>
              <a:ext cx="116" cy="234"/>
            </a:xfrm>
            <a:prstGeom prst="rect">
              <a:avLst/>
            </a:prstGeom>
            <a:solidFill>
              <a:srgbClr val="99FF99"/>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4" name="Rectangle 12"/>
            <p:cNvSpPr>
              <a:spLocks noChangeArrowheads="1"/>
            </p:cNvSpPr>
            <p:nvPr/>
          </p:nvSpPr>
          <p:spPr bwMode="auto">
            <a:xfrm>
              <a:off x="1701" y="1657"/>
              <a:ext cx="116" cy="234"/>
            </a:xfrm>
            <a:prstGeom prst="rect">
              <a:avLst/>
            </a:prstGeom>
            <a:solidFill>
              <a:srgbClr val="CCFFCC"/>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5" name="Rectangle 13"/>
            <p:cNvSpPr>
              <a:spLocks noChangeArrowheads="1"/>
            </p:cNvSpPr>
            <p:nvPr/>
          </p:nvSpPr>
          <p:spPr bwMode="auto">
            <a:xfrm>
              <a:off x="2426" y="1657"/>
              <a:ext cx="116" cy="234"/>
            </a:xfrm>
            <a:prstGeom prst="rect">
              <a:avLst/>
            </a:prstGeom>
            <a:solidFill>
              <a:srgbClr val="FFCCFF"/>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6" name="Rectangle 14"/>
            <p:cNvSpPr>
              <a:spLocks noChangeArrowheads="1"/>
            </p:cNvSpPr>
            <p:nvPr/>
          </p:nvSpPr>
          <p:spPr bwMode="auto">
            <a:xfrm>
              <a:off x="2653" y="1657"/>
              <a:ext cx="116" cy="234"/>
            </a:xfrm>
            <a:prstGeom prst="rect">
              <a:avLst/>
            </a:prstGeom>
            <a:solidFill>
              <a:srgbClr val="FF99FF"/>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7" name="Rectangle 15"/>
            <p:cNvSpPr>
              <a:spLocks noChangeArrowheads="1"/>
            </p:cNvSpPr>
            <p:nvPr/>
          </p:nvSpPr>
          <p:spPr bwMode="auto">
            <a:xfrm>
              <a:off x="2835" y="1657"/>
              <a:ext cx="116" cy="234"/>
            </a:xfrm>
            <a:prstGeom prst="rect">
              <a:avLst/>
            </a:prstGeom>
            <a:solidFill>
              <a:srgbClr val="FF66FF"/>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8" name="Rectangle 16"/>
            <p:cNvSpPr>
              <a:spLocks noChangeArrowheads="1"/>
            </p:cNvSpPr>
            <p:nvPr/>
          </p:nvSpPr>
          <p:spPr bwMode="auto">
            <a:xfrm>
              <a:off x="3061" y="1657"/>
              <a:ext cx="116" cy="234"/>
            </a:xfrm>
            <a:prstGeom prst="rect">
              <a:avLst/>
            </a:prstGeom>
            <a:solidFill>
              <a:srgbClr val="FF33CC"/>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19" name="Rectangle 17"/>
            <p:cNvSpPr>
              <a:spLocks noChangeArrowheads="1"/>
            </p:cNvSpPr>
            <p:nvPr/>
          </p:nvSpPr>
          <p:spPr bwMode="auto">
            <a:xfrm>
              <a:off x="3288" y="1657"/>
              <a:ext cx="272" cy="234"/>
            </a:xfrm>
            <a:prstGeom prst="rect">
              <a:avLst/>
            </a:prstGeom>
            <a:solidFill>
              <a:srgbClr val="FF3399"/>
            </a:solidFill>
            <a:ln w="9525">
              <a:noFill/>
              <a:miter lim="800000"/>
              <a:headEnd/>
              <a:tailEnd/>
            </a:ln>
          </p:spPr>
          <p:txBody>
            <a:bodyPr lIns="90000" tIns="46800" rIns="90000" bIns="46800" anchor="ctr">
              <a:prstTxWarp prst="textNoShape">
                <a:avLst/>
              </a:prstTxWarp>
              <a:spAutoFit/>
            </a:bodyPr>
            <a:lstStyle/>
            <a:p>
              <a:endParaRPr lang="en-US"/>
            </a:p>
          </p:txBody>
        </p:sp>
        <p:sp>
          <p:nvSpPr>
            <p:cNvPr id="89120" name="Rectangle 18"/>
            <p:cNvSpPr>
              <a:spLocks noChangeArrowheads="1"/>
            </p:cNvSpPr>
            <p:nvPr/>
          </p:nvSpPr>
          <p:spPr bwMode="auto">
            <a:xfrm>
              <a:off x="3560" y="1657"/>
              <a:ext cx="116" cy="234"/>
            </a:xfrm>
            <a:prstGeom prst="rect">
              <a:avLst/>
            </a:prstGeom>
            <a:solidFill>
              <a:srgbClr val="FF0066"/>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21" name="Rectangle 19"/>
            <p:cNvSpPr>
              <a:spLocks noChangeArrowheads="1"/>
            </p:cNvSpPr>
            <p:nvPr/>
          </p:nvSpPr>
          <p:spPr bwMode="auto">
            <a:xfrm>
              <a:off x="3787" y="1657"/>
              <a:ext cx="116" cy="234"/>
            </a:xfrm>
            <a:prstGeom prst="rect">
              <a:avLst/>
            </a:prstGeom>
            <a:solidFill>
              <a:srgbClr val="CC0066"/>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22" name="Rectangle 20"/>
            <p:cNvSpPr>
              <a:spLocks noChangeArrowheads="1"/>
            </p:cNvSpPr>
            <p:nvPr/>
          </p:nvSpPr>
          <p:spPr bwMode="auto">
            <a:xfrm>
              <a:off x="1927" y="1657"/>
              <a:ext cx="116" cy="234"/>
            </a:xfrm>
            <a:prstGeom prst="rect">
              <a:avLst/>
            </a:prstGeom>
            <a:solidFill>
              <a:srgbClr val="FFFFCC"/>
            </a:solid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123" name="Rectangle 21"/>
            <p:cNvSpPr>
              <a:spLocks noChangeArrowheads="1"/>
            </p:cNvSpPr>
            <p:nvPr/>
          </p:nvSpPr>
          <p:spPr bwMode="auto">
            <a:xfrm>
              <a:off x="2154" y="1657"/>
              <a:ext cx="273" cy="234"/>
            </a:xfrm>
            <a:prstGeom prst="rect">
              <a:avLst/>
            </a:prstGeom>
            <a:solidFill>
              <a:srgbClr val="FFCCCC"/>
            </a:solidFill>
            <a:ln w="9525">
              <a:noFill/>
              <a:miter lim="800000"/>
              <a:headEnd/>
              <a:tailEnd/>
            </a:ln>
          </p:spPr>
          <p:txBody>
            <a:bodyPr lIns="90000" tIns="46800" rIns="90000" bIns="46800" anchor="ctr">
              <a:prstTxWarp prst="textNoShape">
                <a:avLst/>
              </a:prstTxWarp>
              <a:spAutoFit/>
            </a:bodyPr>
            <a:lstStyle/>
            <a:p>
              <a:endParaRPr lang="en-US"/>
            </a:p>
          </p:txBody>
        </p:sp>
      </p:grpSp>
      <p:sp>
        <p:nvSpPr>
          <p:cNvPr id="89095" name="AutoShape 22"/>
          <p:cNvSpPr>
            <a:spLocks noChangeArrowheads="1"/>
          </p:cNvSpPr>
          <p:nvPr/>
        </p:nvSpPr>
        <p:spPr bwMode="auto">
          <a:xfrm>
            <a:off x="4440238" y="2694904"/>
            <a:ext cx="211716" cy="1373951"/>
          </a:xfrm>
          <a:prstGeom prst="leftArrow">
            <a:avLst>
              <a:gd name="adj1" fmla="val 26796"/>
              <a:gd name="adj2" fmla="val 55558"/>
            </a:avLst>
          </a:prstGeom>
          <a:noFill/>
          <a:ln w="9525">
            <a:noFill/>
            <a:miter lim="800000"/>
            <a:headEnd/>
            <a:tailEnd/>
          </a:ln>
        </p:spPr>
        <p:txBody>
          <a:bodyPr wrap="none" lIns="90000" tIns="46800" rIns="90000" bIns="46800" anchor="ctr">
            <a:prstTxWarp prst="textNoShape">
              <a:avLst/>
            </a:prstTxWarp>
            <a:spAutoFit/>
          </a:bodyPr>
          <a:lstStyle/>
          <a:p>
            <a:endParaRPr lang="en-US"/>
          </a:p>
        </p:txBody>
      </p:sp>
      <p:sp>
        <p:nvSpPr>
          <p:cNvPr id="89096" name="Text Box 25"/>
          <p:cNvSpPr txBox="1">
            <a:spLocks noChangeArrowheads="1"/>
          </p:cNvSpPr>
          <p:nvPr/>
        </p:nvSpPr>
        <p:spPr bwMode="auto">
          <a:xfrm>
            <a:off x="2640014" y="1338767"/>
            <a:ext cx="4321175" cy="401637"/>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sz="2000">
                <a:solidFill>
                  <a:srgbClr val="7F2D75"/>
                </a:solidFill>
              </a:rPr>
              <a:t>Risk to supplier increases</a:t>
            </a:r>
          </a:p>
        </p:txBody>
      </p:sp>
      <p:sp>
        <p:nvSpPr>
          <p:cNvPr id="89097" name="AutoShape 26"/>
          <p:cNvSpPr>
            <a:spLocks noChangeArrowheads="1"/>
          </p:cNvSpPr>
          <p:nvPr/>
        </p:nvSpPr>
        <p:spPr bwMode="auto">
          <a:xfrm>
            <a:off x="5715000" y="1205512"/>
            <a:ext cx="1728788" cy="737996"/>
          </a:xfrm>
          <a:prstGeom prst="rightArrow">
            <a:avLst>
              <a:gd name="adj1" fmla="val 50000"/>
              <a:gd name="adj2" fmla="val 119934"/>
            </a:avLst>
          </a:prstGeom>
          <a:solidFill>
            <a:schemeClr val="hlink"/>
          </a:solidFill>
          <a:ln w="9525">
            <a:solidFill>
              <a:schemeClr val="tx2"/>
            </a:solidFill>
            <a:miter lim="800000"/>
            <a:headEnd/>
            <a:tailEnd/>
          </a:ln>
        </p:spPr>
        <p:txBody>
          <a:bodyPr lIns="90000" tIns="46800" rIns="90000" bIns="46800" anchor="ctr">
            <a:prstTxWarp prst="textNoShape">
              <a:avLst/>
            </a:prstTxWarp>
            <a:spAutoFit/>
          </a:bodyPr>
          <a:lstStyle/>
          <a:p>
            <a:endParaRPr lang="en-US"/>
          </a:p>
        </p:txBody>
      </p:sp>
      <p:sp>
        <p:nvSpPr>
          <p:cNvPr id="89098" name="Text Box 28"/>
          <p:cNvSpPr txBox="1">
            <a:spLocks noChangeArrowheads="1"/>
          </p:cNvSpPr>
          <p:nvPr/>
        </p:nvSpPr>
        <p:spPr bwMode="auto">
          <a:xfrm>
            <a:off x="1816101" y="3141609"/>
            <a:ext cx="3189287" cy="401637"/>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sz="2000" dirty="0">
                <a:solidFill>
                  <a:srgbClr val="7F2D75"/>
                </a:solidFill>
              </a:rPr>
              <a:t>Demand high and certain</a:t>
            </a:r>
          </a:p>
        </p:txBody>
      </p:sp>
      <p:sp>
        <p:nvSpPr>
          <p:cNvPr id="89099" name="Text Box 29"/>
          <p:cNvSpPr txBox="1">
            <a:spLocks noChangeArrowheads="1"/>
          </p:cNvSpPr>
          <p:nvPr/>
        </p:nvSpPr>
        <p:spPr bwMode="auto">
          <a:xfrm>
            <a:off x="5880100" y="3167007"/>
            <a:ext cx="3721100" cy="401637"/>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sz="2000">
                <a:solidFill>
                  <a:srgbClr val="7F2D75"/>
                </a:solidFill>
              </a:rPr>
              <a:t>Demand low and uncertain</a:t>
            </a:r>
          </a:p>
        </p:txBody>
      </p:sp>
      <p:sp>
        <p:nvSpPr>
          <p:cNvPr id="89100" name="Line 31"/>
          <p:cNvSpPr>
            <a:spLocks noChangeShapeType="1"/>
          </p:cNvSpPr>
          <p:nvPr/>
        </p:nvSpPr>
        <p:spPr bwMode="auto">
          <a:xfrm flipV="1">
            <a:off x="3216275" y="2707192"/>
            <a:ext cx="0" cy="358775"/>
          </a:xfrm>
          <a:prstGeom prst="line">
            <a:avLst/>
          </a:prstGeom>
          <a:noFill/>
          <a:ln w="38100">
            <a:solidFill>
              <a:schemeClr val="tx2"/>
            </a:solidFill>
            <a:round/>
            <a:headEnd/>
            <a:tailEnd type="triangle" w="med" len="med"/>
          </a:ln>
        </p:spPr>
        <p:txBody>
          <a:bodyPr lIns="90000" tIns="46800" rIns="90000" bIns="46800">
            <a:prstTxWarp prst="textNoShape">
              <a:avLst/>
            </a:prstTxWarp>
            <a:spAutoFit/>
          </a:bodyPr>
          <a:lstStyle/>
          <a:p>
            <a:endParaRPr lang="en-US"/>
          </a:p>
        </p:txBody>
      </p:sp>
      <p:sp>
        <p:nvSpPr>
          <p:cNvPr id="89101" name="Line 32"/>
          <p:cNvSpPr>
            <a:spLocks noChangeShapeType="1"/>
          </p:cNvSpPr>
          <p:nvPr/>
        </p:nvSpPr>
        <p:spPr bwMode="auto">
          <a:xfrm flipH="1" flipV="1">
            <a:off x="7317366" y="2662787"/>
            <a:ext cx="2597" cy="453699"/>
          </a:xfrm>
          <a:prstGeom prst="line">
            <a:avLst/>
          </a:prstGeom>
          <a:noFill/>
          <a:ln w="38100">
            <a:solidFill>
              <a:schemeClr val="tx2"/>
            </a:solidFill>
            <a:round/>
            <a:headEnd/>
            <a:tailEnd type="triangle" w="med" len="med"/>
          </a:ln>
        </p:spPr>
        <p:txBody>
          <a:bodyPr wrap="square" lIns="90000" tIns="46800" rIns="90000" bIns="46800">
            <a:prstTxWarp prst="textNoShape">
              <a:avLst/>
            </a:prstTxWarp>
            <a:spAutoFit/>
          </a:bodyPr>
          <a:lstStyle/>
          <a:p>
            <a:endParaRPr lang="en-US" dirty="0"/>
          </a:p>
        </p:txBody>
      </p:sp>
      <p:sp>
        <p:nvSpPr>
          <p:cNvPr id="89102" name="Text Box 35"/>
          <p:cNvSpPr txBox="1">
            <a:spLocks noChangeArrowheads="1"/>
          </p:cNvSpPr>
          <p:nvPr/>
        </p:nvSpPr>
        <p:spPr bwMode="auto">
          <a:xfrm>
            <a:off x="5867399" y="3938400"/>
            <a:ext cx="3630235" cy="402291"/>
          </a:xfrm>
          <a:prstGeom prst="rect">
            <a:avLst/>
          </a:prstGeom>
          <a:noFill/>
          <a:ln w="9525">
            <a:noFill/>
            <a:miter lim="800000"/>
            <a:headEnd/>
            <a:tailEnd/>
          </a:ln>
        </p:spPr>
        <p:txBody>
          <a:bodyPr wrap="square" lIns="90000" tIns="46800" rIns="90000" bIns="46800">
            <a:prstTxWarp prst="textNoShape">
              <a:avLst/>
            </a:prstTxWarp>
            <a:spAutoFit/>
          </a:bodyPr>
          <a:lstStyle/>
          <a:p>
            <a:pPr>
              <a:spcBef>
                <a:spcPct val="50000"/>
              </a:spcBef>
            </a:pPr>
            <a:r>
              <a:rPr lang="en-AU" sz="2000" dirty="0">
                <a:solidFill>
                  <a:srgbClr val="7F2D75"/>
                </a:solidFill>
              </a:rPr>
              <a:t>Bespoke trades through brokers</a:t>
            </a:r>
          </a:p>
        </p:txBody>
      </p:sp>
      <p:sp>
        <p:nvSpPr>
          <p:cNvPr id="89103" name="Line 36"/>
          <p:cNvSpPr>
            <a:spLocks noChangeShapeType="1"/>
          </p:cNvSpPr>
          <p:nvPr/>
        </p:nvSpPr>
        <p:spPr bwMode="auto">
          <a:xfrm>
            <a:off x="7317366" y="3532420"/>
            <a:ext cx="0" cy="431800"/>
          </a:xfrm>
          <a:prstGeom prst="line">
            <a:avLst/>
          </a:prstGeom>
          <a:noFill/>
          <a:ln w="38100">
            <a:solidFill>
              <a:schemeClr val="tx2"/>
            </a:solidFill>
            <a:round/>
            <a:headEnd/>
            <a:tailEnd type="triangle" w="med" len="med"/>
          </a:ln>
        </p:spPr>
        <p:txBody>
          <a:bodyPr lIns="90000" tIns="46800" rIns="90000" bIns="46800">
            <a:prstTxWarp prst="textNoShape">
              <a:avLst/>
            </a:prstTxWarp>
            <a:spAutoFit/>
          </a:bodyPr>
          <a:lstStyle/>
          <a:p>
            <a:endParaRPr lang="en-US"/>
          </a:p>
        </p:txBody>
      </p:sp>
      <p:sp>
        <p:nvSpPr>
          <p:cNvPr id="89104" name="Text Box 37"/>
          <p:cNvSpPr txBox="1">
            <a:spLocks noChangeArrowheads="1"/>
          </p:cNvSpPr>
          <p:nvPr/>
        </p:nvSpPr>
        <p:spPr bwMode="auto">
          <a:xfrm>
            <a:off x="2424113" y="5082092"/>
            <a:ext cx="6335712" cy="371513"/>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a:solidFill>
                <a:srgbClr val="54661C"/>
              </a:solidFill>
            </a:endParaRPr>
          </a:p>
        </p:txBody>
      </p:sp>
      <p:sp>
        <p:nvSpPr>
          <p:cNvPr id="89105" name="Text Box 39"/>
          <p:cNvSpPr txBox="1">
            <a:spLocks noChangeArrowheads="1"/>
          </p:cNvSpPr>
          <p:nvPr/>
        </p:nvSpPr>
        <p:spPr bwMode="auto">
          <a:xfrm>
            <a:off x="1752600" y="4594729"/>
            <a:ext cx="8458200" cy="1325563"/>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sz="2000" b="1" dirty="0">
                <a:solidFill>
                  <a:schemeClr val="accent6"/>
                </a:solidFill>
              </a:rPr>
              <a:t>Like-for-like rules (including trading up) determine market segmentation: </a:t>
            </a:r>
          </a:p>
          <a:p>
            <a:pPr lvl="1">
              <a:spcBef>
                <a:spcPct val="50000"/>
              </a:spcBef>
              <a:buFontTx/>
              <a:buChar char="•"/>
            </a:pPr>
            <a:r>
              <a:rPr lang="en-AU" sz="2000" b="1" dirty="0">
                <a:solidFill>
                  <a:schemeClr val="accent6"/>
                </a:solidFill>
              </a:rPr>
              <a:t>  Low segmentation </a:t>
            </a:r>
            <a:r>
              <a:rPr lang="en-AU" sz="2000" b="1" dirty="0">
                <a:solidFill>
                  <a:schemeClr val="accent6"/>
                </a:solidFill>
                <a:latin typeface="Times New Roman" pitchFamily="-65" charset="0"/>
                <a:ea typeface="Times New Roman" pitchFamily="-65" charset="0"/>
                <a:cs typeface="Times New Roman" pitchFamily="-65" charset="0"/>
              </a:rPr>
              <a:t>→</a:t>
            </a:r>
            <a:r>
              <a:rPr lang="en-AU" sz="2000" b="1" dirty="0">
                <a:solidFill>
                  <a:schemeClr val="accent6"/>
                </a:solidFill>
              </a:rPr>
              <a:t> banks and landscape solutions</a:t>
            </a:r>
          </a:p>
          <a:p>
            <a:pPr lvl="1">
              <a:spcBef>
                <a:spcPct val="50000"/>
              </a:spcBef>
              <a:buFontTx/>
              <a:buChar char="•"/>
            </a:pPr>
            <a:r>
              <a:rPr lang="en-AU" sz="2000" b="1" dirty="0">
                <a:solidFill>
                  <a:schemeClr val="accent6"/>
                </a:solidFill>
              </a:rPr>
              <a:t>  High segmentation </a:t>
            </a:r>
            <a:r>
              <a:rPr lang="en-AU" sz="2000" b="1" dirty="0">
                <a:solidFill>
                  <a:schemeClr val="accent6"/>
                </a:solidFill>
                <a:latin typeface="Times New Roman" pitchFamily="-65" charset="0"/>
                <a:ea typeface="Times New Roman" pitchFamily="-65" charset="0"/>
                <a:cs typeface="Times New Roman" pitchFamily="-65" charset="0"/>
              </a:rPr>
              <a:t>→</a:t>
            </a:r>
            <a:r>
              <a:rPr lang="en-AU" sz="2000" b="1" dirty="0">
                <a:solidFill>
                  <a:schemeClr val="accent6"/>
                </a:solidFill>
              </a:rPr>
              <a:t>  bespoke and individual site solutions</a:t>
            </a:r>
          </a:p>
        </p:txBody>
      </p:sp>
      <p:sp>
        <p:nvSpPr>
          <p:cNvPr id="89106" name="Text Box 40"/>
          <p:cNvSpPr txBox="1">
            <a:spLocks noChangeArrowheads="1"/>
          </p:cNvSpPr>
          <p:nvPr/>
        </p:nvSpPr>
        <p:spPr bwMode="auto">
          <a:xfrm>
            <a:off x="804618" y="39494"/>
            <a:ext cx="9245039" cy="587375"/>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solidFill>
                  <a:schemeClr val="bg1"/>
                </a:solidFill>
                <a:latin typeface="Calibri" panose="020F0502020204030204" pitchFamily="34" charset="0"/>
                <a:cs typeface="Calibri" panose="020F0502020204030204" pitchFamily="34" charset="0"/>
              </a:rPr>
              <a:t>Offset market  mechanisms</a:t>
            </a:r>
          </a:p>
        </p:txBody>
      </p:sp>
      <p:sp>
        <p:nvSpPr>
          <p:cNvPr id="89107" name="Text Box 41"/>
          <p:cNvSpPr txBox="1">
            <a:spLocks noChangeArrowheads="1"/>
          </p:cNvSpPr>
          <p:nvPr/>
        </p:nvSpPr>
        <p:spPr bwMode="auto">
          <a:xfrm>
            <a:off x="3863976" y="2130929"/>
            <a:ext cx="1439863" cy="371513"/>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a:solidFill>
                  <a:schemeClr val="accent2"/>
                </a:solidFill>
              </a:rPr>
              <a:t>Credit types</a:t>
            </a:r>
          </a:p>
        </p:txBody>
      </p:sp>
      <p:sp>
        <p:nvSpPr>
          <p:cNvPr id="89108" name="Text Box 42"/>
          <p:cNvSpPr txBox="1">
            <a:spLocks noChangeArrowheads="1"/>
          </p:cNvSpPr>
          <p:nvPr/>
        </p:nvSpPr>
        <p:spPr bwMode="auto">
          <a:xfrm>
            <a:off x="1744664" y="3927223"/>
            <a:ext cx="3559175" cy="401638"/>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r>
              <a:rPr lang="en-AU" sz="2000" dirty="0">
                <a:solidFill>
                  <a:srgbClr val="800080"/>
                </a:solidFill>
              </a:rPr>
              <a:t>Aggregated offsets &amp; banks</a:t>
            </a:r>
          </a:p>
        </p:txBody>
      </p:sp>
      <p:sp>
        <p:nvSpPr>
          <p:cNvPr id="89109" name="Line 43"/>
          <p:cNvSpPr>
            <a:spLocks noChangeShapeType="1"/>
          </p:cNvSpPr>
          <p:nvPr/>
        </p:nvSpPr>
        <p:spPr bwMode="auto">
          <a:xfrm>
            <a:off x="3203645" y="3543246"/>
            <a:ext cx="0" cy="431800"/>
          </a:xfrm>
          <a:prstGeom prst="line">
            <a:avLst/>
          </a:prstGeom>
          <a:noFill/>
          <a:ln w="38100">
            <a:solidFill>
              <a:schemeClr val="tx1"/>
            </a:solidFill>
            <a:round/>
            <a:headEnd/>
            <a:tailEnd type="triangle" w="med" len="med"/>
          </a:ln>
        </p:spPr>
        <p:txBody>
          <a:bodyPr lIns="90000" tIns="46800" rIns="90000" bIns="46800">
            <a:prstTxWarp prst="textNoShape">
              <a:avLst/>
            </a:prstTxWarp>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2135188" y="188914"/>
            <a:ext cx="7770812" cy="573087"/>
          </a:xfrm>
        </p:spPr>
        <p:txBody>
          <a:bodyPr/>
          <a:lstStyle/>
          <a:p>
            <a:pPr>
              <a:buFontTx/>
              <a:buNone/>
            </a:pPr>
            <a:r>
              <a:rPr lang="en-AU" sz="1800" dirty="0">
                <a:latin typeface="Comic Sans MS" pitchFamily="-65" charset="0"/>
              </a:rPr>
              <a:t> </a:t>
            </a:r>
            <a:r>
              <a:rPr lang="en-AU" b="1" dirty="0">
                <a:solidFill>
                  <a:schemeClr val="bg1"/>
                </a:solidFill>
              </a:rPr>
              <a:t>Aggregated offset - Western Grassland Reserve </a:t>
            </a:r>
          </a:p>
        </p:txBody>
      </p:sp>
      <p:sp>
        <p:nvSpPr>
          <p:cNvPr id="95235" name="Text Box 3"/>
          <p:cNvSpPr txBox="1">
            <a:spLocks noChangeArrowheads="1"/>
          </p:cNvSpPr>
          <p:nvPr/>
        </p:nvSpPr>
        <p:spPr bwMode="auto">
          <a:xfrm>
            <a:off x="5951696" y="1019913"/>
            <a:ext cx="5975919" cy="5696048"/>
          </a:xfrm>
          <a:prstGeom prst="rect">
            <a:avLst/>
          </a:prstGeom>
          <a:noFill/>
          <a:ln w="9525">
            <a:noFill/>
            <a:miter lim="800000"/>
            <a:headEnd/>
            <a:tailEnd/>
          </a:ln>
        </p:spPr>
        <p:txBody>
          <a:bodyPr wrap="square" lIns="90000" tIns="46800" rIns="90000" bIns="46800">
            <a:prstTxWarp prst="textNoShape">
              <a:avLst/>
            </a:prstTxWarp>
            <a:spAutoFit/>
          </a:bodyPr>
          <a:lstStyle/>
          <a:p>
            <a:pPr marL="449263" indent="-449263">
              <a:spcBef>
                <a:spcPts val="2400"/>
              </a:spcBef>
              <a:buFontTx/>
              <a:buChar char="•"/>
            </a:pPr>
            <a:r>
              <a:rPr lang="en-AU" sz="2400" dirty="0"/>
              <a:t>A 15,000 ha reserve through the purchase and surrender of freehold land  </a:t>
            </a:r>
          </a:p>
          <a:p>
            <a:pPr marL="449263" indent="-449263">
              <a:spcBef>
                <a:spcPts val="2400"/>
              </a:spcBef>
              <a:buFontTx/>
              <a:buChar char="•"/>
            </a:pPr>
            <a:r>
              <a:rPr lang="en-AU" sz="2400" dirty="0"/>
              <a:t>Will provide offsets for 15 years of urban development in Melbourne’s west</a:t>
            </a:r>
          </a:p>
          <a:p>
            <a:pPr marL="449263" indent="-449263">
              <a:spcBef>
                <a:spcPts val="2400"/>
              </a:spcBef>
              <a:buFontTx/>
              <a:buChar char="•"/>
            </a:pPr>
            <a:r>
              <a:rPr lang="en-AU" sz="2400" dirty="0"/>
              <a:t>Designed via a Strategic Assessment Report of future impacts and offsets </a:t>
            </a:r>
          </a:p>
          <a:p>
            <a:pPr marL="449263" indent="-449263">
              <a:spcBef>
                <a:spcPts val="2400"/>
              </a:spcBef>
              <a:buFontTx/>
              <a:buChar char="•"/>
            </a:pPr>
            <a:r>
              <a:rPr lang="en-AU" sz="2400" dirty="0"/>
              <a:t>Land designated under an acquisition overlay</a:t>
            </a:r>
          </a:p>
          <a:p>
            <a:pPr marL="449263" indent="-449263">
              <a:spcBef>
                <a:spcPts val="2400"/>
              </a:spcBef>
              <a:buFontTx/>
              <a:buChar char="•"/>
            </a:pPr>
            <a:r>
              <a:rPr lang="en-AU" sz="2400" dirty="0"/>
              <a:t>Financed through a revolving fund, primed with government funding</a:t>
            </a:r>
          </a:p>
          <a:p>
            <a:pPr marL="449263" indent="-449263">
              <a:spcBef>
                <a:spcPts val="2400"/>
              </a:spcBef>
            </a:pPr>
            <a:r>
              <a:rPr lang="en-AU" sz="2400" dirty="0">
                <a:solidFill>
                  <a:srgbClr val="54661C"/>
                </a:solidFill>
              </a:rPr>
              <a:t> </a:t>
            </a:r>
          </a:p>
        </p:txBody>
      </p:sp>
      <p:pic>
        <p:nvPicPr>
          <p:cNvPr id="95236" name="Picture 6"/>
          <p:cNvPicPr>
            <a:picLocks noChangeAspect="1" noChangeArrowheads="1"/>
          </p:cNvPicPr>
          <p:nvPr/>
        </p:nvPicPr>
        <p:blipFill>
          <a:blip r:embed="rId3"/>
          <a:srcRect/>
          <a:stretch>
            <a:fillRect/>
          </a:stretch>
        </p:blipFill>
        <p:spPr bwMode="auto">
          <a:xfrm>
            <a:off x="390448" y="929137"/>
            <a:ext cx="5270060" cy="3223554"/>
          </a:xfrm>
          <a:prstGeom prst="rect">
            <a:avLst/>
          </a:prstGeom>
          <a:noFill/>
          <a:ln w="9525">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pic>
        <p:nvPicPr>
          <p:cNvPr id="39941" name="Picture 6" descr="BEL001"/>
          <p:cNvPicPr>
            <a:picLocks noGrp="1" noChangeAspect="1" noChangeArrowheads="1"/>
          </p:cNvPicPr>
          <p:nvPr>
            <p:ph type="body" idx="1"/>
          </p:nvPr>
        </p:nvPicPr>
        <p:blipFill>
          <a:blip r:embed="rId3"/>
          <a:srcRect/>
          <a:stretch>
            <a:fillRect/>
          </a:stretch>
        </p:blipFill>
        <p:spPr>
          <a:xfrm>
            <a:off x="1774826" y="1098937"/>
            <a:ext cx="8152137" cy="4755413"/>
          </a:xfrm>
          <a:noFill/>
        </p:spPr>
      </p:pic>
      <p:sp>
        <p:nvSpPr>
          <p:cNvPr id="3" name="Title 2">
            <a:extLst>
              <a:ext uri="{FF2B5EF4-FFF2-40B4-BE49-F238E27FC236}">
                <a16:creationId xmlns:a16="http://schemas.microsoft.com/office/drawing/2014/main" id="{AC49B83F-0F71-4E44-8531-0E11AD4FCF31}"/>
              </a:ext>
            </a:extLst>
          </p:cNvPr>
          <p:cNvSpPr>
            <a:spLocks noGrp="1"/>
          </p:cNvSpPr>
          <p:nvPr>
            <p:ph type="title"/>
          </p:nvPr>
        </p:nvSpPr>
        <p:spPr>
          <a:xfrm>
            <a:off x="838200" y="40416"/>
            <a:ext cx="9205044" cy="818414"/>
          </a:xfrm>
        </p:spPr>
        <p:txBody>
          <a:bodyPr>
            <a:normAutofit/>
          </a:bodyPr>
          <a:lstStyle/>
          <a:p>
            <a:pPr algn="ctr"/>
            <a:r>
              <a:rPr lang="en-AU" sz="3200" b="1" dirty="0">
                <a:solidFill>
                  <a:schemeClr val="bg1"/>
                </a:solidFill>
                <a:latin typeface="+mn-lt"/>
              </a:rPr>
              <a:t>Western Grassland, near Melbourne</a:t>
            </a:r>
            <a:endParaRPr lang="en-GB" sz="3200" b="1" dirty="0">
              <a:latin typeface="+mn-l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4" descr="___fern2">
            <a:extLst>
              <a:ext uri="{FF2B5EF4-FFF2-40B4-BE49-F238E27FC236}">
                <a16:creationId xmlns:a16="http://schemas.microsoft.com/office/drawing/2014/main" id="{B99D30AC-0AD9-4B29-9B11-93998CEB9B2A}"/>
              </a:ext>
            </a:extLst>
          </p:cNvPr>
          <p:cNvPicPr>
            <a:picLocks noChangeAspect="1" noChangeArrowheads="1"/>
          </p:cNvPicPr>
          <p:nvPr/>
        </p:nvPicPr>
        <p:blipFill>
          <a:blip r:embed="rId3"/>
          <a:srcRect/>
          <a:stretch>
            <a:fillRect/>
          </a:stretch>
        </p:blipFill>
        <p:spPr bwMode="auto">
          <a:xfrm>
            <a:off x="0" y="788770"/>
            <a:ext cx="12192000" cy="5404901"/>
          </a:xfrm>
          <a:prstGeom prst="rect">
            <a:avLst/>
          </a:prstGeom>
          <a:noFill/>
          <a:ln w="9525">
            <a:noFill/>
            <a:miter lim="800000"/>
            <a:headEnd/>
            <a:tailEnd/>
          </a:ln>
        </p:spPr>
      </p:pic>
      <p:sp>
        <p:nvSpPr>
          <p:cNvPr id="41990" name="Text Box 10"/>
          <p:cNvSpPr txBox="1">
            <a:spLocks noChangeArrowheads="1"/>
          </p:cNvSpPr>
          <p:nvPr/>
        </p:nvSpPr>
        <p:spPr bwMode="auto">
          <a:xfrm>
            <a:off x="2927351" y="188914"/>
            <a:ext cx="4824413" cy="371513"/>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dirty="0">
              <a:solidFill>
                <a:srgbClr val="54661C"/>
              </a:solidFill>
            </a:endParaRPr>
          </a:p>
        </p:txBody>
      </p:sp>
      <p:sp>
        <p:nvSpPr>
          <p:cNvPr id="41994" name="TextBox 13"/>
          <p:cNvSpPr txBox="1">
            <a:spLocks noChangeArrowheads="1"/>
          </p:cNvSpPr>
          <p:nvPr/>
        </p:nvSpPr>
        <p:spPr bwMode="auto">
          <a:xfrm>
            <a:off x="823465" y="51504"/>
            <a:ext cx="9285454" cy="52322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AU" sz="2800" b="1" dirty="0">
                <a:solidFill>
                  <a:schemeClr val="bg1"/>
                </a:solidFill>
              </a:rPr>
              <a:t>Victoria</a:t>
            </a:r>
          </a:p>
        </p:txBody>
      </p:sp>
      <p:sp>
        <p:nvSpPr>
          <p:cNvPr id="41998" name="Right Arrow 13"/>
          <p:cNvSpPr>
            <a:spLocks noChangeArrowheads="1"/>
          </p:cNvSpPr>
          <p:nvPr/>
        </p:nvSpPr>
        <p:spPr bwMode="auto">
          <a:xfrm>
            <a:off x="4419601" y="2971800"/>
            <a:ext cx="241609" cy="737996"/>
          </a:xfrm>
          <a:prstGeom prst="rightArrow">
            <a:avLst>
              <a:gd name="adj1" fmla="val 50000"/>
              <a:gd name="adj2" fmla="val 50024"/>
            </a:avLst>
          </a:prstGeom>
          <a:noFill/>
          <a:ln w="9525">
            <a:noFill/>
            <a:round/>
            <a:headEnd/>
            <a:tailEnd/>
          </a:ln>
        </p:spPr>
        <p:txBody>
          <a:bodyPr wrap="none" lIns="90000" tIns="46800" rIns="90000" bIns="46800">
            <a:prstTxWarp prst="textNoShape">
              <a:avLst/>
            </a:prstTxWarp>
            <a:spAutoFit/>
          </a:bodyPr>
          <a:lstStyle/>
          <a:p>
            <a:endParaRPr lang="en-US" dirty="0"/>
          </a:p>
        </p:txBody>
      </p:sp>
      <p:sp>
        <p:nvSpPr>
          <p:cNvPr id="12" name="Text Box 3">
            <a:extLst>
              <a:ext uri="{FF2B5EF4-FFF2-40B4-BE49-F238E27FC236}">
                <a16:creationId xmlns:a16="http://schemas.microsoft.com/office/drawing/2014/main" id="{A727E12A-15F4-418C-B2CA-61D866E09F5B}"/>
              </a:ext>
            </a:extLst>
          </p:cNvPr>
          <p:cNvSpPr txBox="1">
            <a:spLocks noChangeArrowheads="1"/>
          </p:cNvSpPr>
          <p:nvPr/>
        </p:nvSpPr>
        <p:spPr bwMode="auto">
          <a:xfrm>
            <a:off x="1760354" y="2447663"/>
            <a:ext cx="8136384" cy="1325620"/>
          </a:xfrm>
          <a:prstGeom prst="rect">
            <a:avLst/>
          </a:prstGeom>
          <a:solidFill>
            <a:schemeClr val="accent4">
              <a:lumMod val="40000"/>
              <a:lumOff val="60000"/>
            </a:schemeClr>
          </a:solid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t>Biodiversity offsetting in Victoria: an example</a:t>
            </a:r>
          </a:p>
          <a:p>
            <a:pPr algn="ctr">
              <a:spcBef>
                <a:spcPct val="50000"/>
              </a:spcBef>
            </a:pPr>
            <a:r>
              <a:rPr lang="en-AU" sz="3200" b="1" dirty="0"/>
              <a:t>With thanks to Michael Crowe</a:t>
            </a:r>
          </a:p>
        </p:txBody>
      </p:sp>
    </p:spTree>
    <p:extLst>
      <p:ext uri="{BB962C8B-B14F-4D97-AF65-F5344CB8AC3E}">
        <p14:creationId xmlns:p14="http://schemas.microsoft.com/office/powerpoint/2010/main" val="3098663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97285" name="Rectangle 5"/>
          <p:cNvSpPr>
            <a:spLocks noGrp="1" noChangeArrowheads="1"/>
          </p:cNvSpPr>
          <p:nvPr>
            <p:ph type="body" idx="1"/>
          </p:nvPr>
        </p:nvSpPr>
        <p:spPr>
          <a:xfrm>
            <a:off x="696119" y="1352234"/>
            <a:ext cx="8534400" cy="4929188"/>
          </a:xfrm>
        </p:spPr>
        <p:txBody>
          <a:bodyPr>
            <a:normAutofit/>
          </a:bodyPr>
          <a:lstStyle/>
          <a:p>
            <a:pPr>
              <a:buFontTx/>
              <a:buNone/>
            </a:pPr>
            <a:r>
              <a:rPr lang="en-AU" sz="2400" b="1" dirty="0">
                <a:solidFill>
                  <a:schemeClr val="accent6"/>
                </a:solidFill>
              </a:rPr>
              <a:t>Over The Counter:</a:t>
            </a:r>
          </a:p>
          <a:p>
            <a:pPr marL="762000" lvl="1" indent="-304800">
              <a:spcBef>
                <a:spcPts val="2400"/>
              </a:spcBef>
              <a:spcAft>
                <a:spcPts val="600"/>
              </a:spcAft>
              <a:buFont typeface="Arial" pitchFamily="-65" charset="0"/>
              <a:buChar char="•"/>
            </a:pPr>
            <a:r>
              <a:rPr lang="en-AU" dirty="0"/>
              <a:t>a bank of credits available at price pre-set by the landowner</a:t>
            </a:r>
          </a:p>
          <a:p>
            <a:pPr marL="762000" lvl="1" indent="-304800">
              <a:spcBef>
                <a:spcPts val="2400"/>
              </a:spcBef>
              <a:spcAft>
                <a:spcPts val="600"/>
              </a:spcAft>
              <a:buFont typeface="Arial" pitchFamily="-65" charset="0"/>
              <a:buChar char="•"/>
            </a:pPr>
            <a:r>
              <a:rPr lang="en-AU" dirty="0"/>
              <a:t>based on ‘trading up’ to higher conservation significance</a:t>
            </a:r>
          </a:p>
          <a:p>
            <a:pPr marL="762000" lvl="1" indent="-304800">
              <a:spcBef>
                <a:spcPts val="2400"/>
              </a:spcBef>
              <a:spcAft>
                <a:spcPts val="600"/>
              </a:spcAft>
              <a:buFont typeface="Arial" pitchFamily="-65" charset="0"/>
              <a:buChar char="•"/>
            </a:pPr>
            <a:r>
              <a:rPr lang="en-AU" dirty="0"/>
              <a:t>offset specified in the  permit condition</a:t>
            </a:r>
          </a:p>
          <a:p>
            <a:pPr marL="762000" lvl="1" indent="-304800">
              <a:spcBef>
                <a:spcPts val="2400"/>
              </a:spcBef>
              <a:spcAft>
                <a:spcPts val="600"/>
              </a:spcAft>
              <a:buFont typeface="Arial" pitchFamily="-65" charset="0"/>
              <a:buChar char="•"/>
            </a:pPr>
            <a:r>
              <a:rPr lang="en-AU" dirty="0"/>
              <a:t>offset plan provided at time of purchase </a:t>
            </a:r>
          </a:p>
          <a:p>
            <a:pPr marL="762000" lvl="1" indent="-304800">
              <a:spcBef>
                <a:spcPts val="2400"/>
              </a:spcBef>
              <a:spcAft>
                <a:spcPts val="600"/>
              </a:spcAft>
              <a:buFont typeface="Arial" pitchFamily="-65" charset="0"/>
              <a:buChar char="•"/>
            </a:pPr>
            <a:r>
              <a:rPr lang="en-AU" dirty="0"/>
              <a:t>walk in and buy - feels like ‘in lieu payment’</a:t>
            </a:r>
          </a:p>
        </p:txBody>
      </p:sp>
      <p:sp>
        <p:nvSpPr>
          <p:cNvPr id="97286" name="Text Box 6"/>
          <p:cNvSpPr txBox="1">
            <a:spLocks noChangeArrowheads="1"/>
          </p:cNvSpPr>
          <p:nvPr/>
        </p:nvSpPr>
        <p:spPr bwMode="auto">
          <a:xfrm>
            <a:off x="885659" y="75728"/>
            <a:ext cx="9218208" cy="525401"/>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2800" b="1" dirty="0">
                <a:solidFill>
                  <a:schemeClr val="bg1"/>
                </a:solidFill>
                <a:latin typeface="Calibri" panose="020F0502020204030204" pitchFamily="34" charset="0"/>
                <a:cs typeface="Calibri" panose="020F0502020204030204" pitchFamily="34" charset="0"/>
              </a:rPr>
              <a:t> Market mechanism – Over The Counter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ext Box 4"/>
          <p:cNvSpPr txBox="1">
            <a:spLocks noChangeArrowheads="1"/>
          </p:cNvSpPr>
          <p:nvPr/>
        </p:nvSpPr>
        <p:spPr bwMode="auto">
          <a:xfrm>
            <a:off x="1774826" y="2349501"/>
            <a:ext cx="4752975" cy="863955"/>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sz="2000">
              <a:solidFill>
                <a:srgbClr val="899943"/>
              </a:solidFill>
            </a:endParaRPr>
          </a:p>
          <a:p>
            <a:pPr>
              <a:spcBef>
                <a:spcPct val="50000"/>
              </a:spcBef>
            </a:pPr>
            <a:endParaRPr lang="en-AU" sz="2000"/>
          </a:p>
        </p:txBody>
      </p:sp>
      <p:sp>
        <p:nvSpPr>
          <p:cNvPr id="103429" name="Rectangle 5"/>
          <p:cNvSpPr>
            <a:spLocks noGrp="1" noChangeArrowheads="1"/>
          </p:cNvSpPr>
          <p:nvPr>
            <p:ph type="body" idx="1"/>
          </p:nvPr>
        </p:nvSpPr>
        <p:spPr>
          <a:xfrm>
            <a:off x="1295821" y="2626585"/>
            <a:ext cx="9025280" cy="3294282"/>
          </a:xfrm>
        </p:spPr>
        <p:txBody>
          <a:bodyPr/>
          <a:lstStyle/>
          <a:p>
            <a:pPr lvl="1">
              <a:spcBef>
                <a:spcPct val="50000"/>
              </a:spcBef>
              <a:buFont typeface="Arial" pitchFamily="-65" charset="0"/>
              <a:buChar char="•"/>
            </a:pPr>
            <a:r>
              <a:rPr lang="en-US" sz="2000" dirty="0"/>
              <a:t>Start simple and then build improvements over time</a:t>
            </a:r>
          </a:p>
          <a:p>
            <a:pPr lvl="1">
              <a:spcBef>
                <a:spcPct val="50000"/>
              </a:spcBef>
              <a:buFont typeface="Arial" pitchFamily="-65" charset="0"/>
              <a:buChar char="•"/>
            </a:pPr>
            <a:r>
              <a:rPr lang="en-US" sz="2000" dirty="0"/>
              <a:t>Develop and test concepts in other areas e.g. use metrics in incentives program first</a:t>
            </a:r>
          </a:p>
          <a:p>
            <a:pPr lvl="1">
              <a:spcBef>
                <a:spcPct val="50000"/>
              </a:spcBef>
              <a:buFontTx/>
              <a:buChar char="•"/>
            </a:pPr>
            <a:r>
              <a:rPr lang="en-US" sz="2000" dirty="0"/>
              <a:t>Involve scientists in development of new information techniques</a:t>
            </a:r>
          </a:p>
          <a:p>
            <a:pPr lvl="1">
              <a:spcBef>
                <a:spcPct val="50000"/>
              </a:spcBef>
              <a:buFontTx/>
              <a:buChar char="•"/>
            </a:pPr>
            <a:r>
              <a:rPr lang="en-US" sz="2000" dirty="0"/>
              <a:t>Scale </a:t>
            </a:r>
            <a:r>
              <a:rPr lang="en-US" sz="2000" dirty="0" err="1"/>
              <a:t>rigour</a:t>
            </a:r>
            <a:r>
              <a:rPr lang="en-US" sz="2000" dirty="0"/>
              <a:t> and cost of offset transactions to significance and size of impacts</a:t>
            </a:r>
          </a:p>
          <a:p>
            <a:pPr lvl="1">
              <a:spcBef>
                <a:spcPct val="50000"/>
              </a:spcBef>
              <a:buFontTx/>
              <a:buChar char="•"/>
            </a:pPr>
            <a:r>
              <a:rPr lang="en-US" sz="2000" dirty="0"/>
              <a:t>Focus the purpose of offsetting on compensating for biodiversity losses</a:t>
            </a:r>
          </a:p>
          <a:p>
            <a:pPr lvl="1">
              <a:spcBef>
                <a:spcPct val="50000"/>
              </a:spcBef>
              <a:buFontTx/>
              <a:buChar char="•"/>
            </a:pPr>
            <a:r>
              <a:rPr lang="en-US" sz="2000" dirty="0"/>
              <a:t>Compliance for credit suppliers – progress payments</a:t>
            </a:r>
          </a:p>
          <a:p>
            <a:pPr lvl="1">
              <a:spcBef>
                <a:spcPct val="50000"/>
              </a:spcBef>
              <a:buFontTx/>
              <a:buChar char="•"/>
            </a:pPr>
            <a:r>
              <a:rPr lang="en-US" sz="2000" dirty="0"/>
              <a:t>Offsetting needs to be regulated</a:t>
            </a:r>
          </a:p>
          <a:p>
            <a:pPr lvl="1">
              <a:spcBef>
                <a:spcPct val="50000"/>
              </a:spcBef>
              <a:buFontTx/>
              <a:buChar char="•"/>
            </a:pPr>
            <a:endParaRPr lang="en-US" sz="2000" dirty="0"/>
          </a:p>
          <a:p>
            <a:pPr lvl="1">
              <a:spcBef>
                <a:spcPct val="50000"/>
              </a:spcBef>
              <a:buFontTx/>
              <a:buChar char="•"/>
            </a:pPr>
            <a:endParaRPr lang="en-US" sz="2000" dirty="0"/>
          </a:p>
          <a:p>
            <a:pPr lvl="1">
              <a:spcBef>
                <a:spcPct val="50000"/>
              </a:spcBef>
              <a:buFontTx/>
              <a:buChar char="•"/>
            </a:pPr>
            <a:endParaRPr lang="en-US" sz="2000" dirty="0"/>
          </a:p>
          <a:p>
            <a:pPr lvl="1">
              <a:spcBef>
                <a:spcPct val="50000"/>
              </a:spcBef>
              <a:buFontTx/>
              <a:buChar char="•"/>
            </a:pPr>
            <a:endParaRPr lang="en-US" sz="2000" dirty="0"/>
          </a:p>
          <a:p>
            <a:pPr>
              <a:buFontTx/>
              <a:buNone/>
            </a:pPr>
            <a:endParaRPr lang="en-AU" sz="2400" dirty="0"/>
          </a:p>
        </p:txBody>
      </p:sp>
      <p:sp>
        <p:nvSpPr>
          <p:cNvPr id="103430" name="TextBox 5"/>
          <p:cNvSpPr txBox="1">
            <a:spLocks noChangeArrowheads="1"/>
          </p:cNvSpPr>
          <p:nvPr/>
        </p:nvSpPr>
        <p:spPr bwMode="auto">
          <a:xfrm>
            <a:off x="850830" y="87988"/>
            <a:ext cx="9197466" cy="584200"/>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chemeClr val="bg1"/>
                </a:solidFill>
              </a:rPr>
              <a:t>Concluding thoughts from Michael Crowe</a:t>
            </a:r>
          </a:p>
        </p:txBody>
      </p:sp>
      <p:sp>
        <p:nvSpPr>
          <p:cNvPr id="4" name="Rectangle: Rounded Corners 3">
            <a:extLst>
              <a:ext uri="{FF2B5EF4-FFF2-40B4-BE49-F238E27FC236}">
                <a16:creationId xmlns:a16="http://schemas.microsoft.com/office/drawing/2014/main" id="{BD1F5765-DBFF-4B95-8B70-F08ADBA3B62F}"/>
              </a:ext>
            </a:extLst>
          </p:cNvPr>
          <p:cNvSpPr/>
          <p:nvPr/>
        </p:nvSpPr>
        <p:spPr>
          <a:xfrm>
            <a:off x="523928" y="1010528"/>
            <a:ext cx="9851270" cy="131855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Michael Crowe prepared these slides based on his experience establishing and administering this system in Victoria.  He recommends: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p:cNvSpPr>
            <a:spLocks noGrp="1" noChangeArrowheads="1"/>
          </p:cNvSpPr>
          <p:nvPr>
            <p:ph type="body" idx="1"/>
          </p:nvPr>
        </p:nvSpPr>
        <p:spPr>
          <a:xfrm>
            <a:off x="3490913" y="613804"/>
            <a:ext cx="7010399" cy="4648200"/>
          </a:xfrm>
        </p:spPr>
        <p:txBody>
          <a:bodyPr>
            <a:noAutofit/>
          </a:bodyPr>
          <a:lstStyle/>
          <a:p>
            <a:pPr marL="541338" indent="-541338">
              <a:lnSpc>
                <a:spcPct val="130000"/>
              </a:lnSpc>
              <a:spcBef>
                <a:spcPts val="0"/>
              </a:spcBef>
              <a:spcAft>
                <a:spcPts val="1800"/>
              </a:spcAft>
              <a:buFontTx/>
              <a:buAutoNum type="arabicPeriod"/>
            </a:pPr>
            <a:endParaRPr lang="en-AU" sz="400" b="1" dirty="0"/>
          </a:p>
          <a:p>
            <a:pPr marL="541338" indent="-541338">
              <a:lnSpc>
                <a:spcPct val="130000"/>
              </a:lnSpc>
              <a:spcBef>
                <a:spcPts val="2763"/>
              </a:spcBef>
              <a:spcAft>
                <a:spcPts val="1800"/>
              </a:spcAft>
              <a:buFontTx/>
              <a:buAutoNum type="arabicPeriod"/>
            </a:pPr>
            <a:r>
              <a:rPr lang="en-AU" sz="2400" b="1" dirty="0"/>
              <a:t>Victoria and its biodiversity</a:t>
            </a:r>
          </a:p>
          <a:p>
            <a:pPr marL="541338" indent="-541338">
              <a:lnSpc>
                <a:spcPct val="80000"/>
              </a:lnSpc>
              <a:spcBef>
                <a:spcPts val="3963"/>
              </a:spcBef>
              <a:spcAft>
                <a:spcPts val="1800"/>
              </a:spcAft>
              <a:buFont typeface="Tahoma" pitchFamily="-65" charset="0"/>
              <a:buAutoNum type="arabicPeriod"/>
            </a:pPr>
            <a:r>
              <a:rPr lang="en-AU" sz="2400" b="1" dirty="0"/>
              <a:t>Biodiversity offsetting in Victoria</a:t>
            </a:r>
          </a:p>
          <a:p>
            <a:pPr marL="541338" indent="-541338">
              <a:lnSpc>
                <a:spcPct val="80000"/>
              </a:lnSpc>
              <a:spcBef>
                <a:spcPts val="4563"/>
              </a:spcBef>
              <a:spcAft>
                <a:spcPts val="1800"/>
              </a:spcAft>
              <a:buFont typeface="Tahoma" pitchFamily="-65" charset="0"/>
              <a:buAutoNum type="arabicPeriod"/>
            </a:pPr>
            <a:r>
              <a:rPr lang="en-AU" sz="2400" b="1" dirty="0"/>
              <a:t>Implementation of offsets – the offset market</a:t>
            </a:r>
          </a:p>
          <a:p>
            <a:pPr marL="541338" indent="-541338">
              <a:lnSpc>
                <a:spcPct val="80000"/>
              </a:lnSpc>
              <a:spcBef>
                <a:spcPts val="3363"/>
              </a:spcBef>
              <a:spcAft>
                <a:spcPts val="1800"/>
              </a:spcAft>
              <a:buFont typeface="Tahoma" pitchFamily="-65" charset="0"/>
              <a:buAutoNum type="arabicPeriod"/>
            </a:pPr>
            <a:r>
              <a:rPr lang="en-AU" sz="2400" b="1" dirty="0"/>
              <a:t>Evolution of offsetting in Victoria </a:t>
            </a:r>
          </a:p>
          <a:p>
            <a:pPr marL="541338" indent="-541338">
              <a:lnSpc>
                <a:spcPct val="130000"/>
              </a:lnSpc>
              <a:spcBef>
                <a:spcPts val="3363"/>
              </a:spcBef>
              <a:buFont typeface="Tahoma" pitchFamily="-65" charset="0"/>
              <a:buAutoNum type="arabicPeriod"/>
            </a:pPr>
            <a:endParaRPr lang="en-AU" sz="2400" b="1" dirty="0"/>
          </a:p>
          <a:p>
            <a:pPr marL="541338" indent="-541338">
              <a:lnSpc>
                <a:spcPct val="130000"/>
              </a:lnSpc>
              <a:spcBef>
                <a:spcPts val="3363"/>
              </a:spcBef>
              <a:buFontTx/>
              <a:buAutoNum type="arabicPeriod"/>
            </a:pPr>
            <a:endParaRPr lang="en-AU" sz="2400" b="1" dirty="0"/>
          </a:p>
          <a:p>
            <a:pPr marL="541338" indent="-541338">
              <a:lnSpc>
                <a:spcPct val="130000"/>
              </a:lnSpc>
              <a:spcBef>
                <a:spcPts val="3363"/>
              </a:spcBef>
              <a:buNone/>
            </a:pPr>
            <a:endParaRPr lang="en-AU" sz="2400" b="1" dirty="0"/>
          </a:p>
          <a:p>
            <a:pPr marL="541338" indent="-541338">
              <a:lnSpc>
                <a:spcPct val="130000"/>
              </a:lnSpc>
              <a:spcBef>
                <a:spcPct val="100000"/>
              </a:spcBef>
              <a:buFontTx/>
              <a:buNone/>
            </a:pPr>
            <a:endParaRPr lang="en-AU" sz="2400" b="1" dirty="0"/>
          </a:p>
        </p:txBody>
      </p:sp>
      <p:sp>
        <p:nvSpPr>
          <p:cNvPr id="29702" name="Text Box 6"/>
          <p:cNvSpPr txBox="1">
            <a:spLocks noChangeArrowheads="1"/>
          </p:cNvSpPr>
          <p:nvPr/>
        </p:nvSpPr>
        <p:spPr bwMode="auto">
          <a:xfrm>
            <a:off x="828518" y="83981"/>
            <a:ext cx="9260194" cy="586957"/>
          </a:xfrm>
          <a:prstGeom prst="rect">
            <a:avLst/>
          </a:prstGeom>
          <a:noFill/>
          <a:ln w="9525">
            <a:noFill/>
            <a:miter lim="800000"/>
            <a:headEnd/>
            <a:tailEnd/>
          </a:ln>
        </p:spPr>
        <p:txBody>
          <a:bodyPr wrap="square" lIns="90000" tIns="46800" rIns="90000" bIns="46800">
            <a:prstTxWarp prst="textNoShape">
              <a:avLst/>
            </a:prstTxWarp>
            <a:spAutoFit/>
          </a:bodyPr>
          <a:lstStyle/>
          <a:p>
            <a:pPr algn="ctr">
              <a:spcBef>
                <a:spcPct val="50000"/>
              </a:spcBef>
            </a:pPr>
            <a:r>
              <a:rPr lang="en-AU" sz="3200" b="1" dirty="0">
                <a:solidFill>
                  <a:schemeClr val="bg1"/>
                </a:solidFill>
                <a:latin typeface="Calibri" panose="020F0502020204030204" pitchFamily="34" charset="0"/>
                <a:cs typeface="Calibri" panose="020F0502020204030204" pitchFamily="34" charset="0"/>
              </a:rPr>
              <a:t>Offsetting in Victoria:  outline</a:t>
            </a:r>
          </a:p>
        </p:txBody>
      </p:sp>
      <p:pic>
        <p:nvPicPr>
          <p:cNvPr id="29703" name="Picture 7" descr="vic2000-1600px-15-8-02"/>
          <p:cNvPicPr>
            <a:picLocks noChangeAspect="1" noChangeArrowheads="1"/>
          </p:cNvPicPr>
          <p:nvPr/>
        </p:nvPicPr>
        <p:blipFill>
          <a:blip r:embed="rId3"/>
          <a:srcRect/>
          <a:stretch>
            <a:fillRect/>
          </a:stretch>
        </p:blipFill>
        <p:spPr bwMode="auto">
          <a:xfrm>
            <a:off x="1752600" y="1171622"/>
            <a:ext cx="1016000" cy="838200"/>
          </a:xfrm>
          <a:prstGeom prst="rect">
            <a:avLst/>
          </a:prstGeom>
          <a:noFill/>
          <a:ln w="19050">
            <a:noFill/>
            <a:miter lim="800000"/>
            <a:headEnd/>
            <a:tailEnd/>
          </a:ln>
        </p:spPr>
      </p:pic>
      <p:pic>
        <p:nvPicPr>
          <p:cNvPr id="29704" name="Picture 8" descr="Native+Vegetation+Management+-+A+Framework+for+Action+cover+image220x165"/>
          <p:cNvPicPr>
            <a:picLocks noChangeAspect="1" noChangeArrowheads="1"/>
          </p:cNvPicPr>
          <p:nvPr/>
        </p:nvPicPr>
        <p:blipFill>
          <a:blip r:embed="rId4"/>
          <a:srcRect/>
          <a:stretch>
            <a:fillRect/>
          </a:stretch>
        </p:blipFill>
        <p:spPr bwMode="auto">
          <a:xfrm>
            <a:off x="1690688" y="2238423"/>
            <a:ext cx="976312" cy="1077913"/>
          </a:xfrm>
          <a:prstGeom prst="rect">
            <a:avLst/>
          </a:prstGeom>
          <a:noFill/>
          <a:ln w="9525">
            <a:noFill/>
            <a:miter lim="800000"/>
            <a:headEnd/>
            <a:tailEnd/>
          </a:ln>
        </p:spPr>
      </p:pic>
      <p:pic>
        <p:nvPicPr>
          <p:cNvPr id="29705" name="Picture 41" descr="MPj03855300000[1]"/>
          <p:cNvPicPr>
            <a:picLocks noChangeAspect="1" noChangeArrowheads="1"/>
          </p:cNvPicPr>
          <p:nvPr/>
        </p:nvPicPr>
        <p:blipFill>
          <a:blip r:embed="rId5"/>
          <a:srcRect/>
          <a:stretch>
            <a:fillRect/>
          </a:stretch>
        </p:blipFill>
        <p:spPr bwMode="auto">
          <a:xfrm>
            <a:off x="1676400" y="3305222"/>
            <a:ext cx="1143000" cy="1150938"/>
          </a:xfrm>
          <a:prstGeom prst="rect">
            <a:avLst/>
          </a:prstGeom>
          <a:noFill/>
          <a:ln w="9525">
            <a:noFill/>
            <a:miter lim="800000"/>
            <a:headEnd/>
            <a:tailEnd/>
          </a:ln>
        </p:spPr>
      </p:pic>
      <p:pic>
        <p:nvPicPr>
          <p:cNvPr id="29706" name="Picture 12"/>
          <p:cNvPicPr>
            <a:picLocks noChangeAspect="1"/>
          </p:cNvPicPr>
          <p:nvPr/>
        </p:nvPicPr>
        <p:blipFill>
          <a:blip r:embed="rId6"/>
          <a:srcRect/>
          <a:stretch>
            <a:fillRect/>
          </a:stretch>
        </p:blipFill>
        <p:spPr bwMode="auto">
          <a:xfrm>
            <a:off x="1752601" y="4448222"/>
            <a:ext cx="1241425" cy="1295400"/>
          </a:xfrm>
          <a:prstGeom prst="rect">
            <a:avLst/>
          </a:prstGeom>
          <a:noFill/>
          <a:ln w="9525">
            <a:noFill/>
            <a:miter lim="800000"/>
            <a:headEnd/>
            <a:tailEnd/>
          </a:ln>
        </p:spPr>
      </p:pic>
    </p:spTree>
    <p:extLst>
      <p:ext uri="{BB962C8B-B14F-4D97-AF65-F5344CB8AC3E}">
        <p14:creationId xmlns:p14="http://schemas.microsoft.com/office/powerpoint/2010/main" val="33245622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3" name="Picture 6"/>
          <p:cNvPicPr>
            <a:picLocks noChangeAspect="1" noChangeArrowheads="1"/>
          </p:cNvPicPr>
          <p:nvPr/>
        </p:nvPicPr>
        <p:blipFill>
          <a:blip r:embed="rId4"/>
          <a:srcRect/>
          <a:stretch>
            <a:fillRect/>
          </a:stretch>
        </p:blipFill>
        <p:spPr bwMode="auto">
          <a:xfrm>
            <a:off x="10113967" y="1498153"/>
            <a:ext cx="644525" cy="468312"/>
          </a:xfrm>
          <a:prstGeom prst="rect">
            <a:avLst/>
          </a:prstGeom>
          <a:noFill/>
          <a:ln w="9525">
            <a:noFill/>
            <a:miter lim="800000"/>
            <a:headEnd/>
            <a:tailEnd/>
          </a:ln>
        </p:spPr>
      </p:pic>
      <p:graphicFrame>
        <p:nvGraphicFramePr>
          <p:cNvPr id="111618" name="Object 2"/>
          <p:cNvGraphicFramePr>
            <a:graphicFrameLocks noChangeAspect="1"/>
          </p:cNvGraphicFramePr>
          <p:nvPr/>
        </p:nvGraphicFramePr>
        <p:xfrm>
          <a:off x="2682596" y="1066582"/>
          <a:ext cx="7010400" cy="4876800"/>
        </p:xfrm>
        <a:graphic>
          <a:graphicData uri="http://schemas.openxmlformats.org/presentationml/2006/ole">
            <mc:AlternateContent xmlns:mc="http://schemas.openxmlformats.org/markup-compatibility/2006">
              <mc:Choice xmlns:v="urn:schemas-microsoft-com:vml" Requires="v">
                <p:oleObj spid="_x0000_s5420" name="Acrobat Document" r:id="rId5" imgW="6756400" imgH="4660900" progId="">
                  <p:embed/>
                </p:oleObj>
              </mc:Choice>
              <mc:Fallback>
                <p:oleObj name="Acrobat Document" r:id="rId5" imgW="6756400" imgH="4660900" progId="">
                  <p:embed/>
                  <p:pic>
                    <p:nvPicPr>
                      <p:cNvPr id="1116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596" y="1066582"/>
                        <a:ext cx="70104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1624" name="Text Box 8"/>
          <p:cNvSpPr txBox="1">
            <a:spLocks noChangeArrowheads="1"/>
          </p:cNvSpPr>
          <p:nvPr/>
        </p:nvSpPr>
        <p:spPr bwMode="auto">
          <a:xfrm>
            <a:off x="884089" y="95987"/>
            <a:ext cx="9229878" cy="58477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AU" sz="3200" b="1" dirty="0">
                <a:solidFill>
                  <a:schemeClr val="bg1"/>
                </a:solidFill>
              </a:rPr>
              <a:t>Bioregions of Victoria</a:t>
            </a:r>
          </a:p>
        </p:txBody>
      </p:sp>
    </p:spTree>
    <p:extLst>
      <p:ext uri="{BB962C8B-B14F-4D97-AF65-F5344CB8AC3E}">
        <p14:creationId xmlns:p14="http://schemas.microsoft.com/office/powerpoint/2010/main" val="32875763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extant EVC groups"/>
          <p:cNvPicPr>
            <a:picLocks noChangeAspect="1" noChangeArrowheads="1"/>
          </p:cNvPicPr>
          <p:nvPr/>
        </p:nvPicPr>
        <p:blipFill>
          <a:blip r:embed="rId3"/>
          <a:srcRect/>
          <a:stretch>
            <a:fillRect/>
          </a:stretch>
        </p:blipFill>
        <p:spPr bwMode="auto">
          <a:xfrm>
            <a:off x="2717940" y="994223"/>
            <a:ext cx="7571165" cy="5671801"/>
          </a:xfrm>
          <a:prstGeom prst="rect">
            <a:avLst/>
          </a:prstGeom>
          <a:noFill/>
          <a:ln w="9525">
            <a:noFill/>
            <a:miter lim="800000"/>
            <a:headEnd/>
            <a:tailEnd/>
          </a:ln>
        </p:spPr>
      </p:pic>
      <p:sp>
        <p:nvSpPr>
          <p:cNvPr id="3" name="Text Box 6">
            <a:extLst>
              <a:ext uri="{FF2B5EF4-FFF2-40B4-BE49-F238E27FC236}">
                <a16:creationId xmlns:a16="http://schemas.microsoft.com/office/drawing/2014/main" id="{684DE127-0DA4-471A-80F8-EB79C32B0477}"/>
              </a:ext>
            </a:extLst>
          </p:cNvPr>
          <p:cNvSpPr txBox="1">
            <a:spLocks noChangeArrowheads="1"/>
          </p:cNvSpPr>
          <p:nvPr/>
        </p:nvSpPr>
        <p:spPr bwMode="auto">
          <a:xfrm>
            <a:off x="885659" y="-96040"/>
            <a:ext cx="9218208" cy="956288"/>
          </a:xfrm>
          <a:prstGeom prst="rect">
            <a:avLst/>
          </a:prstGeom>
          <a:noFill/>
          <a:ln w="9525">
            <a:noFill/>
            <a:miter lim="800000"/>
            <a:headEnd/>
            <a:tailEnd/>
          </a:ln>
        </p:spPr>
        <p:txBody>
          <a:bodyPr wrap="square" lIns="90000" tIns="46800" rIns="90000" bIns="46800">
            <a:prstTxWarp prst="textNoShape">
              <a:avLst/>
            </a:prstTxWarp>
            <a:spAutoFit/>
          </a:bodyPr>
          <a:lstStyle/>
          <a:p>
            <a:pPr algn="ctr"/>
            <a:r>
              <a:rPr lang="en-AU" sz="2800" b="1" dirty="0">
                <a:solidFill>
                  <a:schemeClr val="bg1"/>
                </a:solidFill>
                <a:latin typeface="Calibri" panose="020F0502020204030204" pitchFamily="34" charset="0"/>
                <a:cs typeface="Calibri" panose="020F0502020204030204" pitchFamily="34" charset="0"/>
              </a:rPr>
              <a:t> Native vegetation map of Victoria: </a:t>
            </a:r>
          </a:p>
          <a:p>
            <a:pPr algn="ctr"/>
            <a:r>
              <a:rPr lang="en-AU" sz="2800" b="1" dirty="0">
                <a:solidFill>
                  <a:schemeClr val="bg1"/>
                </a:solidFill>
                <a:latin typeface="Calibri" panose="020F0502020204030204" pitchFamily="34" charset="0"/>
                <a:cs typeface="Calibri" panose="020F0502020204030204" pitchFamily="34" charset="0"/>
              </a:rPr>
              <a:t>Ecological Vegetation Classes</a:t>
            </a:r>
          </a:p>
        </p:txBody>
      </p:sp>
    </p:spTree>
    <p:extLst>
      <p:ext uri="{BB962C8B-B14F-4D97-AF65-F5344CB8AC3E}">
        <p14:creationId xmlns:p14="http://schemas.microsoft.com/office/powerpoint/2010/main" val="39676575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 Box 10"/>
          <p:cNvSpPr txBox="1">
            <a:spLocks noChangeArrowheads="1"/>
          </p:cNvSpPr>
          <p:nvPr/>
        </p:nvSpPr>
        <p:spPr bwMode="auto">
          <a:xfrm>
            <a:off x="2927351" y="188914"/>
            <a:ext cx="4824413" cy="371513"/>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dirty="0">
              <a:solidFill>
                <a:srgbClr val="54661C"/>
              </a:solidFill>
            </a:endParaRPr>
          </a:p>
        </p:txBody>
      </p:sp>
      <p:sp>
        <p:nvSpPr>
          <p:cNvPr id="41994" name="TextBox 13"/>
          <p:cNvSpPr txBox="1">
            <a:spLocks noChangeArrowheads="1"/>
          </p:cNvSpPr>
          <p:nvPr/>
        </p:nvSpPr>
        <p:spPr bwMode="auto">
          <a:xfrm>
            <a:off x="823465" y="51504"/>
            <a:ext cx="9285454" cy="52322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AU" sz="2800" b="1" dirty="0">
                <a:solidFill>
                  <a:schemeClr val="bg1"/>
                </a:solidFill>
              </a:rPr>
              <a:t>Victoria</a:t>
            </a:r>
          </a:p>
        </p:txBody>
      </p:sp>
      <p:sp>
        <p:nvSpPr>
          <p:cNvPr id="41998" name="Right Arrow 13"/>
          <p:cNvSpPr>
            <a:spLocks noChangeArrowheads="1"/>
          </p:cNvSpPr>
          <p:nvPr/>
        </p:nvSpPr>
        <p:spPr bwMode="auto">
          <a:xfrm>
            <a:off x="5763414" y="2971800"/>
            <a:ext cx="241609" cy="737996"/>
          </a:xfrm>
          <a:prstGeom prst="rightArrow">
            <a:avLst>
              <a:gd name="adj1" fmla="val 50000"/>
              <a:gd name="adj2" fmla="val 50024"/>
            </a:avLst>
          </a:prstGeom>
          <a:noFill/>
          <a:ln w="9525">
            <a:noFill/>
            <a:round/>
            <a:headEnd/>
            <a:tailEnd/>
          </a:ln>
        </p:spPr>
        <p:txBody>
          <a:bodyPr wrap="none" lIns="90000" tIns="46800" rIns="90000" bIns="46800">
            <a:prstTxWarp prst="textNoShape">
              <a:avLst/>
            </a:prstTxWarp>
            <a:spAutoFit/>
          </a:bodyPr>
          <a:lstStyle/>
          <a:p>
            <a:endParaRPr lang="en-US" dirty="0"/>
          </a:p>
        </p:txBody>
      </p:sp>
      <p:pic>
        <p:nvPicPr>
          <p:cNvPr id="7" name="Picture 2" descr="hemisphere cenetred on melbourne-small">
            <a:extLst>
              <a:ext uri="{FF2B5EF4-FFF2-40B4-BE49-F238E27FC236}">
                <a16:creationId xmlns:a16="http://schemas.microsoft.com/office/drawing/2014/main" id="{E54F14FE-F49F-45C4-A420-121EB5C478CF}"/>
              </a:ext>
            </a:extLst>
          </p:cNvPr>
          <p:cNvPicPr>
            <a:picLocks noChangeAspect="1" noChangeArrowheads="1"/>
          </p:cNvPicPr>
          <p:nvPr/>
        </p:nvPicPr>
        <p:blipFill>
          <a:blip r:embed="rId3"/>
          <a:srcRect/>
          <a:stretch>
            <a:fillRect/>
          </a:stretch>
        </p:blipFill>
        <p:spPr bwMode="auto">
          <a:xfrm>
            <a:off x="2867813" y="838200"/>
            <a:ext cx="5799138" cy="6019800"/>
          </a:xfrm>
          <a:prstGeom prst="rect">
            <a:avLst/>
          </a:prstGeom>
          <a:noFill/>
          <a:ln w="9525">
            <a:noFill/>
            <a:miter lim="800000"/>
            <a:headEnd/>
            <a:tailEnd/>
          </a:ln>
        </p:spPr>
      </p:pic>
      <p:pic>
        <p:nvPicPr>
          <p:cNvPr id="8" name="Picture 4" descr="vic2000-1600px-15-8-02">
            <a:extLst>
              <a:ext uri="{FF2B5EF4-FFF2-40B4-BE49-F238E27FC236}">
                <a16:creationId xmlns:a16="http://schemas.microsoft.com/office/drawing/2014/main" id="{DE3B2A79-01B2-444B-AA9C-925744EE3D23}"/>
              </a:ext>
            </a:extLst>
          </p:cNvPr>
          <p:cNvPicPr>
            <a:picLocks noChangeAspect="1" noChangeArrowheads="1"/>
          </p:cNvPicPr>
          <p:nvPr/>
        </p:nvPicPr>
        <p:blipFill>
          <a:blip r:embed="rId4"/>
          <a:srcRect/>
          <a:stretch>
            <a:fillRect/>
          </a:stretch>
        </p:blipFill>
        <p:spPr bwMode="auto">
          <a:xfrm>
            <a:off x="9116214" y="838200"/>
            <a:ext cx="2473325" cy="1524000"/>
          </a:xfrm>
          <a:prstGeom prst="rect">
            <a:avLst/>
          </a:prstGeom>
          <a:noFill/>
          <a:ln w="19050">
            <a:noFill/>
            <a:miter lim="800000"/>
            <a:headEnd/>
            <a:tailEnd/>
          </a:ln>
        </p:spPr>
      </p:pic>
      <p:sp>
        <p:nvSpPr>
          <p:cNvPr id="9" name="Rectangle 6">
            <a:extLst>
              <a:ext uri="{FF2B5EF4-FFF2-40B4-BE49-F238E27FC236}">
                <a16:creationId xmlns:a16="http://schemas.microsoft.com/office/drawing/2014/main" id="{788BEA2A-ACB1-4791-ACEC-0CC3C0385396}"/>
              </a:ext>
            </a:extLst>
          </p:cNvPr>
          <p:cNvSpPr>
            <a:spLocks noChangeArrowheads="1"/>
          </p:cNvSpPr>
          <p:nvPr/>
        </p:nvSpPr>
        <p:spPr bwMode="auto">
          <a:xfrm>
            <a:off x="5568152" y="3284539"/>
            <a:ext cx="382587" cy="301625"/>
          </a:xfrm>
          <a:prstGeom prst="rect">
            <a:avLst/>
          </a:prstGeom>
          <a:noFill/>
          <a:ln w="19050">
            <a:solidFill>
              <a:srgbClr val="FF0000"/>
            </a:solidFill>
            <a:miter lim="800000"/>
            <a:headEnd/>
            <a:tailEnd/>
          </a:ln>
        </p:spPr>
        <p:txBody>
          <a:bodyPr wrap="none" anchor="ctr">
            <a:prstTxWarp prst="textNoShape">
              <a:avLst/>
            </a:prstTxWarp>
          </a:bodyPr>
          <a:lstStyle/>
          <a:p>
            <a:endParaRPr lang="en-AU" dirty="0"/>
          </a:p>
        </p:txBody>
      </p:sp>
      <p:sp>
        <p:nvSpPr>
          <p:cNvPr id="10" name="Line 8">
            <a:extLst>
              <a:ext uri="{FF2B5EF4-FFF2-40B4-BE49-F238E27FC236}">
                <a16:creationId xmlns:a16="http://schemas.microsoft.com/office/drawing/2014/main" id="{C7801C6D-8EB7-485D-B0CB-E5C9857AAF3D}"/>
              </a:ext>
            </a:extLst>
          </p:cNvPr>
          <p:cNvSpPr>
            <a:spLocks noChangeShapeType="1"/>
          </p:cNvSpPr>
          <p:nvPr/>
        </p:nvSpPr>
        <p:spPr bwMode="auto">
          <a:xfrm flipV="1">
            <a:off x="5926927" y="1981200"/>
            <a:ext cx="3265487" cy="1447800"/>
          </a:xfrm>
          <a:prstGeom prst="line">
            <a:avLst/>
          </a:prstGeom>
          <a:noFill/>
          <a:ln w="19050">
            <a:solidFill>
              <a:srgbClr val="FF0000"/>
            </a:solidFill>
            <a:round/>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225633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vic1750-1600px-15-8-02"/>
          <p:cNvPicPr>
            <a:picLocks noChangeAspect="1" noChangeArrowheads="1"/>
          </p:cNvPicPr>
          <p:nvPr/>
        </p:nvPicPr>
        <p:blipFill>
          <a:blip r:embed="rId3"/>
          <a:srcRect/>
          <a:stretch>
            <a:fillRect/>
          </a:stretch>
        </p:blipFill>
        <p:spPr bwMode="auto">
          <a:xfrm>
            <a:off x="7755564" y="1317289"/>
            <a:ext cx="3200400" cy="2208213"/>
          </a:xfrm>
          <a:prstGeom prst="rect">
            <a:avLst/>
          </a:prstGeom>
          <a:noFill/>
          <a:ln w="19050">
            <a:noFill/>
            <a:miter lim="800000"/>
            <a:headEnd/>
            <a:tailEnd/>
          </a:ln>
        </p:spPr>
      </p:pic>
      <p:pic>
        <p:nvPicPr>
          <p:cNvPr id="41987" name="Picture 4" descr="vic2000-1600px-15-8-02"/>
          <p:cNvPicPr>
            <a:picLocks noChangeAspect="1" noChangeArrowheads="1"/>
          </p:cNvPicPr>
          <p:nvPr/>
        </p:nvPicPr>
        <p:blipFill>
          <a:blip r:embed="rId4"/>
          <a:srcRect/>
          <a:stretch>
            <a:fillRect/>
          </a:stretch>
        </p:blipFill>
        <p:spPr bwMode="auto">
          <a:xfrm>
            <a:off x="7755564" y="3755689"/>
            <a:ext cx="3200400" cy="2233613"/>
          </a:xfrm>
          <a:prstGeom prst="rect">
            <a:avLst/>
          </a:prstGeom>
          <a:noFill/>
          <a:ln w="19050">
            <a:noFill/>
            <a:miter lim="800000"/>
            <a:headEnd/>
            <a:tailEnd/>
          </a:ln>
        </p:spPr>
      </p:pic>
      <p:sp>
        <p:nvSpPr>
          <p:cNvPr id="41988" name="Text Box 5"/>
          <p:cNvSpPr txBox="1">
            <a:spLocks noChangeArrowheads="1"/>
          </p:cNvSpPr>
          <p:nvPr/>
        </p:nvSpPr>
        <p:spPr bwMode="auto">
          <a:xfrm>
            <a:off x="8060365" y="3374688"/>
            <a:ext cx="2232025" cy="369332"/>
          </a:xfrm>
          <a:prstGeom prst="rect">
            <a:avLst/>
          </a:prstGeom>
          <a:noFill/>
          <a:ln w="9525">
            <a:noFill/>
            <a:miter lim="800000"/>
            <a:headEnd/>
            <a:tailEnd/>
          </a:ln>
        </p:spPr>
        <p:txBody>
          <a:bodyPr>
            <a:prstTxWarp prst="textNoShape">
              <a:avLst/>
            </a:prstTxWarp>
            <a:spAutoFit/>
          </a:bodyPr>
          <a:lstStyle/>
          <a:p>
            <a:pPr>
              <a:spcBef>
                <a:spcPct val="50000"/>
              </a:spcBef>
            </a:pPr>
            <a:r>
              <a:rPr lang="en-AU" dirty="0"/>
              <a:t>Victoria 1750</a:t>
            </a:r>
          </a:p>
        </p:txBody>
      </p:sp>
      <p:sp>
        <p:nvSpPr>
          <p:cNvPr id="41989" name="Text Box 7"/>
          <p:cNvSpPr txBox="1">
            <a:spLocks noChangeArrowheads="1"/>
          </p:cNvSpPr>
          <p:nvPr/>
        </p:nvSpPr>
        <p:spPr bwMode="auto">
          <a:xfrm>
            <a:off x="8060365" y="5889288"/>
            <a:ext cx="2232025" cy="369332"/>
          </a:xfrm>
          <a:prstGeom prst="rect">
            <a:avLst/>
          </a:prstGeom>
          <a:noFill/>
          <a:ln w="9525">
            <a:noFill/>
            <a:miter lim="800000"/>
            <a:headEnd/>
            <a:tailEnd/>
          </a:ln>
        </p:spPr>
        <p:txBody>
          <a:bodyPr>
            <a:prstTxWarp prst="textNoShape">
              <a:avLst/>
            </a:prstTxWarp>
            <a:spAutoFit/>
          </a:bodyPr>
          <a:lstStyle/>
          <a:p>
            <a:pPr>
              <a:spcBef>
                <a:spcPct val="50000"/>
              </a:spcBef>
            </a:pPr>
            <a:r>
              <a:rPr lang="en-AU" dirty="0"/>
              <a:t>Victoria 2012</a:t>
            </a:r>
          </a:p>
        </p:txBody>
      </p:sp>
      <p:sp>
        <p:nvSpPr>
          <p:cNvPr id="41990" name="Text Box 10"/>
          <p:cNvSpPr txBox="1">
            <a:spLocks noChangeArrowheads="1"/>
          </p:cNvSpPr>
          <p:nvPr/>
        </p:nvSpPr>
        <p:spPr bwMode="auto">
          <a:xfrm>
            <a:off x="2927351" y="188914"/>
            <a:ext cx="4824413" cy="371513"/>
          </a:xfrm>
          <a:prstGeom prst="rect">
            <a:avLst/>
          </a:prstGeom>
          <a:noFill/>
          <a:ln w="9525">
            <a:noFill/>
            <a:miter lim="800000"/>
            <a:headEnd/>
            <a:tailEnd/>
          </a:ln>
        </p:spPr>
        <p:txBody>
          <a:bodyPr lIns="90000" tIns="46800" rIns="90000" bIns="46800">
            <a:prstTxWarp prst="textNoShape">
              <a:avLst/>
            </a:prstTxWarp>
            <a:spAutoFit/>
          </a:bodyPr>
          <a:lstStyle/>
          <a:p>
            <a:pPr>
              <a:spcBef>
                <a:spcPct val="50000"/>
              </a:spcBef>
            </a:pPr>
            <a:endParaRPr lang="en-AU" dirty="0">
              <a:solidFill>
                <a:srgbClr val="54661C"/>
              </a:solidFill>
            </a:endParaRPr>
          </a:p>
        </p:txBody>
      </p:sp>
      <p:sp>
        <p:nvSpPr>
          <p:cNvPr id="41994" name="TextBox 13"/>
          <p:cNvSpPr txBox="1">
            <a:spLocks noChangeArrowheads="1"/>
          </p:cNvSpPr>
          <p:nvPr/>
        </p:nvSpPr>
        <p:spPr bwMode="auto">
          <a:xfrm>
            <a:off x="823465" y="51504"/>
            <a:ext cx="9285454" cy="646331"/>
          </a:xfrm>
          <a:prstGeom prst="rect">
            <a:avLst/>
          </a:prstGeom>
          <a:noFill/>
          <a:ln w="9525">
            <a:noFill/>
            <a:miter lim="800000"/>
            <a:headEnd/>
            <a:tailEnd/>
          </a:ln>
        </p:spPr>
        <p:txBody>
          <a:bodyPr wrap="square">
            <a:prstTxWarp prst="textNoShape">
              <a:avLst/>
            </a:prstTxWarp>
            <a:spAutoFit/>
          </a:bodyPr>
          <a:lstStyle/>
          <a:p>
            <a:pPr algn="ctr"/>
            <a:r>
              <a:rPr lang="en-US" sz="3600" b="1" dirty="0">
                <a:solidFill>
                  <a:srgbClr val="FFFFFF"/>
                </a:solidFill>
              </a:rPr>
              <a:t>Historical biodiversity loss</a:t>
            </a:r>
          </a:p>
        </p:txBody>
      </p:sp>
      <p:sp>
        <p:nvSpPr>
          <p:cNvPr id="41995" name="TextBox 14"/>
          <p:cNvSpPr txBox="1">
            <a:spLocks noChangeArrowheads="1"/>
          </p:cNvSpPr>
          <p:nvPr/>
        </p:nvSpPr>
        <p:spPr bwMode="auto">
          <a:xfrm>
            <a:off x="485878" y="1241862"/>
            <a:ext cx="6389804" cy="4832092"/>
          </a:xfrm>
          <a:prstGeom prst="rect">
            <a:avLst/>
          </a:prstGeom>
          <a:noFill/>
          <a:ln w="9525">
            <a:noFill/>
            <a:miter lim="800000"/>
            <a:headEnd/>
            <a:tailEnd/>
          </a:ln>
        </p:spPr>
        <p:txBody>
          <a:bodyPr wrap="square">
            <a:prstTxWarp prst="textNoShape">
              <a:avLst/>
            </a:prstTxWarp>
            <a:spAutoFit/>
          </a:bodyPr>
          <a:lstStyle/>
          <a:p>
            <a:pPr marL="358775" indent="-358775">
              <a:buFont typeface="Arial" pitchFamily="-65" charset="0"/>
              <a:buChar char="•"/>
            </a:pPr>
            <a:r>
              <a:rPr lang="en-US" sz="2400" dirty="0"/>
              <a:t> Vegetation clearing has caused a major impact on biodiversity</a:t>
            </a:r>
          </a:p>
          <a:p>
            <a:pPr marL="815975" lvl="2" indent="-358775">
              <a:buFont typeface="Lucida Grande" pitchFamily="-65" charset="0"/>
              <a:buChar char="−"/>
            </a:pPr>
            <a:r>
              <a:rPr lang="en-US" sz="2400" dirty="0"/>
              <a:t> loss of habitat</a:t>
            </a:r>
          </a:p>
          <a:p>
            <a:pPr marL="815975" lvl="2" indent="-358775">
              <a:buFont typeface="Lucida Grande" pitchFamily="-65" charset="0"/>
              <a:buChar char="−"/>
            </a:pPr>
            <a:r>
              <a:rPr lang="en-US" sz="2400" dirty="0"/>
              <a:t> threatened species</a:t>
            </a:r>
          </a:p>
          <a:p>
            <a:pPr marL="358775" indent="-358775"/>
            <a:endParaRPr lang="en-US" sz="2400" dirty="0"/>
          </a:p>
          <a:p>
            <a:pPr marL="358775" indent="-358775">
              <a:buFont typeface="Arial" pitchFamily="-65" charset="0"/>
              <a:buChar char="•"/>
            </a:pPr>
            <a:r>
              <a:rPr lang="en-US" sz="2400" dirty="0"/>
              <a:t>  Clearing was highly selective – two thirds is private land of which ~90% has been cleared</a:t>
            </a:r>
          </a:p>
          <a:p>
            <a:pPr marL="358775" indent="-358775">
              <a:buFont typeface="Arial" pitchFamily="-65" charset="0"/>
              <a:buChar char="•"/>
            </a:pPr>
            <a:endParaRPr lang="en-US" sz="2400" dirty="0"/>
          </a:p>
          <a:p>
            <a:pPr marL="358775" indent="-358775">
              <a:buFont typeface="Arial" pitchFamily="-65" charset="0"/>
              <a:buChar char="•"/>
            </a:pPr>
            <a:r>
              <a:rPr lang="en-US" sz="2400" dirty="0"/>
              <a:t>  Vegetation on private land is fragmented into patches and scattered trees</a:t>
            </a:r>
          </a:p>
          <a:p>
            <a:pPr marL="358775" indent="-358775">
              <a:buFont typeface="Arial" pitchFamily="-65" charset="0"/>
              <a:buChar char="•"/>
            </a:pPr>
            <a:endParaRPr lang="en-US" sz="2400" dirty="0"/>
          </a:p>
          <a:p>
            <a:pPr marL="358775" indent="-358775">
              <a:buFont typeface="Arial" pitchFamily="-65" charset="0"/>
              <a:buChar char="•"/>
            </a:pPr>
            <a:r>
              <a:rPr lang="en-US" sz="2400" dirty="0"/>
              <a:t>  </a:t>
            </a:r>
            <a:r>
              <a:rPr lang="en-US" sz="2400" b="1" dirty="0"/>
              <a:t>Quality</a:t>
            </a:r>
            <a:r>
              <a:rPr lang="en-US" sz="2400" dirty="0"/>
              <a:t> also degraded</a:t>
            </a:r>
            <a:endParaRPr lang="en-US" sz="2000" dirty="0">
              <a:solidFill>
                <a:srgbClr val="002952"/>
              </a:solidFill>
            </a:endParaRPr>
          </a:p>
          <a:p>
            <a:r>
              <a:rPr lang="en-US" sz="2000" dirty="0">
                <a:solidFill>
                  <a:srgbClr val="002952"/>
                </a:solidFill>
              </a:rPr>
              <a:t> </a:t>
            </a:r>
          </a:p>
        </p:txBody>
      </p:sp>
      <p:sp>
        <p:nvSpPr>
          <p:cNvPr id="41998" name="Right Arrow 13"/>
          <p:cNvSpPr>
            <a:spLocks noChangeArrowheads="1"/>
          </p:cNvSpPr>
          <p:nvPr/>
        </p:nvSpPr>
        <p:spPr bwMode="auto">
          <a:xfrm>
            <a:off x="4419601" y="2971800"/>
            <a:ext cx="241609" cy="737996"/>
          </a:xfrm>
          <a:prstGeom prst="rightArrow">
            <a:avLst>
              <a:gd name="adj1" fmla="val 50000"/>
              <a:gd name="adj2" fmla="val 50024"/>
            </a:avLst>
          </a:prstGeom>
          <a:noFill/>
          <a:ln w="9525">
            <a:noFill/>
            <a:round/>
            <a:headEnd/>
            <a:tailEnd/>
          </a:ln>
        </p:spPr>
        <p:txBody>
          <a:bodyPr wrap="none" lIns="90000" tIns="46800" rIns="90000" bIns="46800">
            <a:prstTxWarp prst="textNoShape">
              <a:avLst/>
            </a:prstTxWarp>
            <a:spAutoFit/>
          </a:bodyPr>
          <a:lstStyle/>
          <a:p>
            <a:endParaRPr lang="en-US" dirty="0"/>
          </a:p>
        </p:txBody>
      </p:sp>
      <p:sp>
        <p:nvSpPr>
          <p:cNvPr id="41999" name="Right Arrow 14"/>
          <p:cNvSpPr>
            <a:spLocks noChangeArrowheads="1"/>
          </p:cNvSpPr>
          <p:nvPr/>
        </p:nvSpPr>
        <p:spPr bwMode="auto">
          <a:xfrm rot="1555847">
            <a:off x="6834596" y="4486781"/>
            <a:ext cx="809750" cy="324957"/>
          </a:xfrm>
          <a:prstGeom prst="rightArrow">
            <a:avLst>
              <a:gd name="adj1" fmla="val 50000"/>
              <a:gd name="adj2" fmla="val 50003"/>
            </a:avLst>
          </a:prstGeom>
          <a:solidFill>
            <a:srgbClr val="305B62"/>
          </a:solidFill>
          <a:ln w="9525">
            <a:noFill/>
            <a:round/>
            <a:headEnd/>
            <a:tailEnd/>
          </a:ln>
        </p:spPr>
        <p:txBody>
          <a:bodyPr wrap="square" lIns="90000" tIns="46800" rIns="90000" bIns="46800">
            <a:prstTxWarp prst="textNoShape">
              <a:avLst/>
            </a:prstTxWarp>
            <a:spAutoFit/>
          </a:bodyPr>
          <a:lstStyle/>
          <a:p>
            <a:endParaRPr lang="en-US" dirty="0"/>
          </a:p>
        </p:txBody>
      </p:sp>
    </p:spTree>
  </p:cSld>
  <p:clrMapOvr>
    <a:masterClrMapping/>
  </p:clrMapOvr>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3883</TotalTime>
  <Words>3825</Words>
  <Application>Microsoft Office PowerPoint</Application>
  <PresentationFormat>Widescreen</PresentationFormat>
  <Paragraphs>601</Paragraphs>
  <Slides>41</Slides>
  <Notes>41</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56" baseType="lpstr">
      <vt:lpstr>ＭＳ Ｐゴシック</vt:lpstr>
      <vt:lpstr>Arial</vt:lpstr>
      <vt:lpstr>Calibri</vt:lpstr>
      <vt:lpstr>Calibri Light</vt:lpstr>
      <vt:lpstr>Comic Sans MS</vt:lpstr>
      <vt:lpstr>Garamond</vt:lpstr>
      <vt:lpstr>Lucida Grande</vt:lpstr>
      <vt:lpstr>Tahoma</vt:lpstr>
      <vt:lpstr>Times</vt:lpstr>
      <vt:lpstr>Times New Roman</vt:lpstr>
      <vt:lpstr>Wingdings</vt:lpstr>
      <vt:lpstr>1_Conception personnalisée</vt:lpstr>
      <vt:lpstr>2_Conception personnalisée</vt:lpstr>
      <vt:lpstr>Acrobat Document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Western Grassland, near Melbourne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COMBO Project – Annual Report 2016</dc:title>
  <dc:creator>Hugo Rainey</dc:creator>
  <cp:lastModifiedBy>Rainey, Hugo</cp:lastModifiedBy>
  <cp:revision>1270</cp:revision>
  <dcterms:created xsi:type="dcterms:W3CDTF">2017-02-28T16:55:13Z</dcterms:created>
  <dcterms:modified xsi:type="dcterms:W3CDTF">2020-02-17T17:47:33Z</dcterms:modified>
</cp:coreProperties>
</file>